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10"/>
  </p:notesMasterIdLst>
  <p:sldIdLst>
    <p:sldId id="267" r:id="rId5"/>
    <p:sldId id="2520" r:id="rId6"/>
    <p:sldId id="1778" r:id="rId7"/>
    <p:sldId id="1227" r:id="rId8"/>
    <p:sldId id="2437" r:id="rId9"/>
    <p:sldId id="2436" r:id="rId11"/>
    <p:sldId id="2482" r:id="rId12"/>
    <p:sldId id="1011" r:id="rId13"/>
    <p:sldId id="639" r:id="rId14"/>
    <p:sldId id="2487" r:id="rId15"/>
    <p:sldId id="2509" r:id="rId16"/>
    <p:sldId id="2510" r:id="rId17"/>
    <p:sldId id="2511" r:id="rId18"/>
    <p:sldId id="2512" r:id="rId19"/>
    <p:sldId id="2513" r:id="rId20"/>
    <p:sldId id="2514" r:id="rId21"/>
    <p:sldId id="2516" r:id="rId22"/>
    <p:sldId id="2517" r:id="rId23"/>
    <p:sldId id="2518" r:id="rId24"/>
    <p:sldId id="2519" r:id="rId25"/>
    <p:sldId id="241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54"/>
  </p:normalViewPr>
  <p:slideViewPr>
    <p:cSldViewPr snapToGrid="0">
      <p:cViewPr varScale="1">
        <p:scale>
          <a:sx n="53" d="100"/>
          <a:sy n="53" d="100"/>
        </p:scale>
        <p:origin x="1188" y="36"/>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gs" Target="tags/tag22.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B89247-AA03-4C41-A8D0-530CE0B824A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016500" y="642938"/>
            <a:ext cx="6684963" cy="5605462"/>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7705579" y="1688275"/>
            <a:ext cx="3791096" cy="4512574"/>
          </a:xfrm>
          <a:custGeom>
            <a:avLst/>
            <a:gdLst>
              <a:gd name="connsiteX0" fmla="*/ 0 w 3791096"/>
              <a:gd name="connsiteY0" fmla="*/ 0 h 4512574"/>
              <a:gd name="connsiteX1" fmla="*/ 3791096 w 3791096"/>
              <a:gd name="connsiteY1" fmla="*/ 0 h 4512574"/>
              <a:gd name="connsiteX2" fmla="*/ 3791096 w 3791096"/>
              <a:gd name="connsiteY2" fmla="*/ 4512574 h 4512574"/>
              <a:gd name="connsiteX3" fmla="*/ 0 w 3791096"/>
              <a:gd name="connsiteY3" fmla="*/ 4512574 h 4512574"/>
            </a:gdLst>
            <a:ahLst/>
            <a:cxnLst>
              <a:cxn ang="0">
                <a:pos x="connsiteX0" y="connsiteY0"/>
              </a:cxn>
              <a:cxn ang="0">
                <a:pos x="connsiteX1" y="connsiteY1"/>
              </a:cxn>
              <a:cxn ang="0">
                <a:pos x="connsiteX2" y="connsiteY2"/>
              </a:cxn>
              <a:cxn ang="0">
                <a:pos x="connsiteX3" y="connsiteY3"/>
              </a:cxn>
            </a:cxnLst>
            <a:rect l="l" t="t" r="r" b="b"/>
            <a:pathLst>
              <a:path w="3791096" h="4512574">
                <a:moveTo>
                  <a:pt x="0" y="0"/>
                </a:moveTo>
                <a:lnTo>
                  <a:pt x="3791096" y="0"/>
                </a:lnTo>
                <a:lnTo>
                  <a:pt x="3791096" y="4512574"/>
                </a:lnTo>
                <a:lnTo>
                  <a:pt x="0" y="4512574"/>
                </a:lnTo>
                <a:close/>
              </a:path>
            </a:pathLst>
          </a:custGeom>
        </p:spPr>
        <p:txBody>
          <a:bodyPr wrap="square">
            <a:noAutofit/>
          </a:bodyPr>
          <a:lstStyle/>
          <a:p>
            <a:endParaRPr lang="zh-CN" altLang="en-US"/>
          </a:p>
        </p:txBody>
      </p:sp>
      <p:sp>
        <p:nvSpPr>
          <p:cNvPr id="3" name="矩形: 圆顶角 2"/>
          <p:cNvSpPr/>
          <p:nvPr userDrawn="1"/>
        </p:nvSpPr>
        <p:spPr>
          <a:xfrm>
            <a:off x="10888919" y="6548582"/>
            <a:ext cx="393060" cy="309418"/>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a:xfrm>
            <a:off x="10822378" y="6511347"/>
            <a:ext cx="526143" cy="365125"/>
          </a:xfrm>
        </p:spPr>
        <p:txBody>
          <a:bodyPr/>
          <a:lstStyle>
            <a:lvl1pPr algn="ctr">
              <a:defRPr>
                <a:solidFill>
                  <a:schemeClr val="bg1"/>
                </a:solidFill>
              </a:defRPr>
            </a:lvl1pPr>
          </a:lstStyle>
          <a:p>
            <a:fld id="{BB1769E3-868F-4089-A92D-4CA0C86A41B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7E7B0E-3C56-4D29-B746-A105678FCD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49B318-C890-4B91-AD40-5E1F51C23A1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3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E7B0E-3C56-4D29-B746-A105678FCD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9B318-C890-4B91-AD40-5E1F51C23A1E}" type="slidenum">
              <a:rPr lang="zh-CN" altLang="en-US" smtClean="0"/>
            </a:fld>
            <a:endParaRPr lang="zh-CN" altLang="en-US"/>
          </a:p>
        </p:txBody>
      </p:sp>
      <p:grpSp>
        <p:nvGrpSpPr>
          <p:cNvPr id="9" name="组合 8"/>
          <p:cNvGrpSpPr/>
          <p:nvPr userDrawn="1"/>
        </p:nvGrpSpPr>
        <p:grpSpPr>
          <a:xfrm>
            <a:off x="-4803" y="1"/>
            <a:ext cx="12196803" cy="6859587"/>
            <a:chOff x="-1626" y="1"/>
            <a:chExt cx="1219680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4800" y="-2668605"/>
              <a:ext cx="6443954" cy="12196800"/>
            </a:xfrm>
            <a:prstGeom prst="rect">
              <a:avLst/>
            </a:prstGeom>
            <a:blipFill rotWithShape="1">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E7B0E-3C56-4D29-B746-A105678FCD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9B318-C890-4B91-AD40-5E1F51C23A1E}" type="slidenum">
              <a:rPr lang="zh-CN" altLang="en-US" smtClean="0"/>
            </a:fld>
            <a:endParaRPr lang="zh-CN" altLang="en-US"/>
          </a:p>
        </p:txBody>
      </p:sp>
      <p:grpSp>
        <p:nvGrpSpPr>
          <p:cNvPr id="9" name="组合 8"/>
          <p:cNvGrpSpPr/>
          <p:nvPr userDrawn="1"/>
        </p:nvGrpSpPr>
        <p:grpSpPr>
          <a:xfrm>
            <a:off x="-4803" y="1"/>
            <a:ext cx="12196803" cy="6859587"/>
            <a:chOff x="-1626" y="1"/>
            <a:chExt cx="1219680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4800" y="-2668605"/>
              <a:ext cx="6443954" cy="12196800"/>
            </a:xfrm>
            <a:prstGeom prst="rect">
              <a:avLst/>
            </a:prstGeom>
            <a:blipFill rotWithShape="1">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mt="3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E7B0E-3C56-4D29-B746-A105678FCDC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9B318-C890-4B91-AD40-5E1F51C23A1E}" type="slidenum">
              <a:rPr lang="zh-CN" altLang="en-US" smtClean="0"/>
            </a:fld>
            <a:endParaRPr lang="zh-CN" altLang="en-US"/>
          </a:p>
        </p:txBody>
      </p:sp>
      <p:grpSp>
        <p:nvGrpSpPr>
          <p:cNvPr id="9" name="组合 8"/>
          <p:cNvGrpSpPr/>
          <p:nvPr userDrawn="1"/>
        </p:nvGrpSpPr>
        <p:grpSpPr>
          <a:xfrm>
            <a:off x="-4803" y="1"/>
            <a:ext cx="12196803" cy="6859587"/>
            <a:chOff x="-1626" y="1"/>
            <a:chExt cx="1219680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4800" y="-2668605"/>
              <a:ext cx="6443954" cy="12196800"/>
            </a:xfrm>
            <a:prstGeom prst="rect">
              <a:avLst/>
            </a:prstGeom>
            <a:blipFill rotWithShape="1">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9.xml"/><Relationship Id="rId7" Type="http://schemas.openxmlformats.org/officeDocument/2006/relationships/slide" Target="slide8.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 Id="rId3" Type="http://schemas.openxmlformats.org/officeDocument/2006/relationships/slide" Target="slide3.xml"/><Relationship Id="rId2" Type="http://schemas.openxmlformats.org/officeDocument/2006/relationships/image" Target="../media/image5.jpeg"/><Relationship Id="rId10" Type="http://schemas.openxmlformats.org/officeDocument/2006/relationships/slideLayout" Target="../slideLayouts/slideLayout3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2.xml"/><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slide" Target="slide1.xml"/><Relationship Id="rId2" Type="http://schemas.openxmlformats.org/officeDocument/2006/relationships/tags" Target="../tags/tag10.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9.xml"/><Relationship Id="rId4" Type="http://schemas.openxmlformats.org/officeDocument/2006/relationships/slide" Target="slide1.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819971"/>
            <a:ext cx="12192000" cy="3384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3" name="矩形 12"/>
          <p:cNvSpPr/>
          <p:nvPr/>
        </p:nvSpPr>
        <p:spPr>
          <a:xfrm>
            <a:off x="0" y="0"/>
            <a:ext cx="12192000" cy="6858000"/>
          </a:xfrm>
          <a:prstGeom prst="rect">
            <a:avLst/>
          </a:prstGeom>
          <a:blipFill>
            <a:blip r:embed="rId1">
              <a:alphaModFix amt="39000"/>
            </a:blip>
            <a:srcRect/>
            <a:stretch>
              <a:fillRect t="-2465" b="-24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PA-矩形 3"/>
          <p:cNvSpPr/>
          <p:nvPr>
            <p:custDataLst>
              <p:tags r:id="rId2"/>
            </p:custDataLst>
          </p:nvPr>
        </p:nvSpPr>
        <p:spPr>
          <a:xfrm>
            <a:off x="847725" y="3228975"/>
            <a:ext cx="10497185" cy="1198880"/>
          </a:xfrm>
          <a:prstGeom prst="rect">
            <a:avLst/>
          </a:prstGeom>
        </p:spPr>
        <p:txBody>
          <a:bodyPr wrap="square">
            <a:spAutoFit/>
          </a:bodyPr>
          <a:lstStyle/>
          <a:p>
            <a:pPr algn="ctr"/>
            <a:r>
              <a:rPr lang="en-US" altLang="zh-CN" sz="7200" b="1" dirty="0">
                <a:gradFill>
                  <a:gsLst>
                    <a:gs pos="0">
                      <a:srgbClr val="1147A6"/>
                    </a:gs>
                    <a:gs pos="100000">
                      <a:srgbClr val="45A6F3"/>
                    </a:gs>
                  </a:gsLst>
                  <a:lin ang="9000000" scaled="0"/>
                </a:gradFill>
                <a:latin typeface="微软雅黑" panose="020B0503020204020204" charset="-122"/>
                <a:ea typeface="微软雅黑" panose="020B0503020204020204" charset="-122"/>
                <a:sym typeface="Source Han Sans SC" panose="020B0500000000000000" pitchFamily="34" charset="-122"/>
              </a:rPr>
              <a:t>政校企联盟</a:t>
            </a:r>
            <a:r>
              <a:rPr lang="zh-CN" altLang="en-US" sz="7200" b="1" dirty="0">
                <a:gradFill>
                  <a:gsLst>
                    <a:gs pos="0">
                      <a:srgbClr val="1147A6"/>
                    </a:gs>
                    <a:gs pos="100000">
                      <a:srgbClr val="45A6F3"/>
                    </a:gs>
                  </a:gsLst>
                  <a:lin ang="9000000" scaled="0"/>
                </a:gradFill>
                <a:latin typeface="微软雅黑" panose="020B0503020204020204" charset="-122"/>
                <a:ea typeface="微软雅黑" panose="020B0503020204020204" charset="-122"/>
                <a:sym typeface="Source Han Sans SC" panose="020B0500000000000000" pitchFamily="34" charset="-122"/>
              </a:rPr>
              <a:t>奖励申报指南</a:t>
            </a:r>
            <a:endParaRPr lang="zh-CN" altLang="en-US" sz="7200" b="1" dirty="0">
              <a:gradFill>
                <a:gsLst>
                  <a:gs pos="0">
                    <a:srgbClr val="1147A6"/>
                  </a:gs>
                  <a:gs pos="100000">
                    <a:srgbClr val="45A6F3"/>
                  </a:gs>
                </a:gsLst>
                <a:lin ang="9000000" scaled="0"/>
              </a:gra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Source Han Sans SC" panose="020B0500000000000000" pitchFamily="34" charset="-122"/>
            </a:endParaRPr>
          </a:p>
        </p:txBody>
      </p:sp>
      <p:sp>
        <p:nvSpPr>
          <p:cNvPr id="9" name="PA-矩形 3"/>
          <p:cNvSpPr/>
          <p:nvPr>
            <p:custDataLst>
              <p:tags r:id="rId3"/>
            </p:custDataLst>
          </p:nvPr>
        </p:nvSpPr>
        <p:spPr>
          <a:xfrm>
            <a:off x="492125" y="1819910"/>
            <a:ext cx="3473450" cy="1198880"/>
          </a:xfrm>
          <a:prstGeom prst="rect">
            <a:avLst/>
          </a:prstGeom>
        </p:spPr>
        <p:txBody>
          <a:bodyPr wrap="square">
            <a:spAutoFit/>
          </a:bodyPr>
          <a:lstStyle/>
          <a:p>
            <a:pPr algn="ctr"/>
            <a:r>
              <a:rPr lang="en-US" altLang="zh-CN" sz="7200" b="1" dirty="0">
                <a:gradFill>
                  <a:gsLst>
                    <a:gs pos="0">
                      <a:srgbClr val="1147A6"/>
                    </a:gs>
                    <a:gs pos="100000">
                      <a:srgbClr val="45A6F3"/>
                    </a:gs>
                  </a:gsLst>
                  <a:lin ang="9000000" scaled="0"/>
                </a:gradFill>
                <a:latin typeface="Source Han Sans SC" panose="020B0500000000000000" pitchFamily="34" charset="-122"/>
                <a:ea typeface="Source Han Sans SC" panose="020B0500000000000000" pitchFamily="34" charset="-122"/>
                <a:sym typeface="Source Han Sans SC" panose="020B0500000000000000" pitchFamily="34" charset="-122"/>
              </a:rPr>
              <a:t>20</a:t>
            </a:r>
            <a:r>
              <a:rPr lang="en-US" sz="7200" b="1" dirty="0">
                <a:gradFill>
                  <a:gsLst>
                    <a:gs pos="0">
                      <a:srgbClr val="1147A6"/>
                    </a:gs>
                    <a:gs pos="100000">
                      <a:srgbClr val="45A6F3"/>
                    </a:gs>
                  </a:gsLst>
                  <a:lin ang="9000000" scaled="0"/>
                </a:gradFill>
                <a:latin typeface="Source Han Sans SC" panose="020B0500000000000000" pitchFamily="34" charset="-122"/>
                <a:ea typeface="Source Han Sans SC" panose="020B0500000000000000" pitchFamily="34" charset="-122"/>
                <a:sym typeface="Source Han Sans SC" panose="020B0500000000000000" pitchFamily="34" charset="-122"/>
              </a:rPr>
              <a:t>22</a:t>
            </a:r>
            <a:endParaRPr lang="en-US" sz="7200" b="1" dirty="0">
              <a:gradFill>
                <a:gsLst>
                  <a:gs pos="0">
                    <a:srgbClr val="1147A6"/>
                  </a:gs>
                  <a:gs pos="100000">
                    <a:srgbClr val="45A6F3"/>
                  </a:gs>
                </a:gsLst>
                <a:lin ang="9000000" scaled="0"/>
              </a:gra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4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1783715" y="1719580"/>
            <a:ext cx="8004810" cy="4848225"/>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t>二、进入企业中心：点击左侧菜单栏</a:t>
            </a:r>
            <a:r>
              <a:rPr lang="en-US" altLang="zh-CN" sz="2400" b="1"/>
              <a:t>“</a:t>
            </a:r>
            <a:r>
              <a:rPr lang="zh-CN" altLang="en-US" sz="2400" b="1"/>
              <a:t>政校企联盟</a:t>
            </a:r>
            <a:r>
              <a:rPr lang="en-US" altLang="zh-CN" sz="2400" b="1"/>
              <a:t>”</a:t>
            </a:r>
            <a:r>
              <a:rPr lang="zh-CN" altLang="en-US" sz="2400" b="1"/>
              <a:t>，下拉框选择</a:t>
            </a:r>
            <a:r>
              <a:rPr lang="en-US" altLang="zh-CN" sz="2400" b="1"/>
              <a:t>“</a:t>
            </a:r>
            <a:r>
              <a:rPr lang="zh-CN" altLang="en-US" sz="2400" b="1"/>
              <a:t>奖励申报</a:t>
            </a:r>
            <a:r>
              <a:rPr lang="en-US" altLang="zh-CN" sz="2400" b="1"/>
              <a:t>”</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微信图片_20210907161434.png微信图片_20210907161434"/>
          <p:cNvPicPr>
            <a:picLocks noChangeAspect="1"/>
          </p:cNvPicPr>
          <p:nvPr/>
        </p:nvPicPr>
        <p:blipFill>
          <a:blip r:embed="rId1"/>
          <a:srcRect/>
          <a:stretch>
            <a:fillRect/>
          </a:stretch>
        </p:blipFill>
        <p:spPr>
          <a:xfrm>
            <a:off x="1798955" y="1755775"/>
            <a:ext cx="7982585" cy="4774565"/>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t>三、进入奖励申报页面：在奖励申报入口一栏选择需要申报的奖励</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lenovo\Desktop\微信截图_20220926164956.png微信截图_20220926164956"/>
          <p:cNvPicPr>
            <a:picLocks noChangeAspect="1"/>
          </p:cNvPicPr>
          <p:nvPr/>
        </p:nvPicPr>
        <p:blipFill>
          <a:blip r:embed="rId1"/>
          <a:srcRect/>
          <a:stretch>
            <a:fillRect/>
          </a:stretch>
        </p:blipFill>
        <p:spPr>
          <a:xfrm>
            <a:off x="2060575" y="1705610"/>
            <a:ext cx="7334250" cy="4878070"/>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t>四、填写奖励申报基本信息：填完信息后点击下方</a:t>
            </a:r>
            <a:r>
              <a:rPr lang="en-US" altLang="zh-CN" sz="2400" b="1"/>
              <a:t>“</a:t>
            </a:r>
            <a:r>
              <a:rPr lang="zh-CN" altLang="en-US" sz="2400" b="1"/>
              <a:t>保存信息，下一步</a:t>
            </a:r>
            <a:r>
              <a:rPr lang="en-US" altLang="zh-CN" sz="2400" b="1"/>
              <a:t>”</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1631004652(1).png1631004652(1)"/>
          <p:cNvPicPr>
            <a:picLocks noChangeAspect="1"/>
          </p:cNvPicPr>
          <p:nvPr/>
        </p:nvPicPr>
        <p:blipFill>
          <a:blip r:embed="rId1"/>
          <a:srcRect/>
          <a:stretch>
            <a:fillRect/>
          </a:stretch>
        </p:blipFill>
        <p:spPr>
          <a:xfrm>
            <a:off x="2116455" y="1621790"/>
            <a:ext cx="7609840" cy="4945380"/>
          </a:xfrm>
          <a:prstGeom prst="rect">
            <a:avLst/>
          </a:prstGeom>
          <a:ln w="38100">
            <a:solidFill>
              <a:schemeClr val="accent1"/>
            </a:solidFill>
          </a:ln>
        </p:spPr>
      </p:pic>
      <p:sp>
        <p:nvSpPr>
          <p:cNvPr id="6" name="文本框 5"/>
          <p:cNvSpPr txBox="1"/>
          <p:nvPr/>
        </p:nvSpPr>
        <p:spPr>
          <a:xfrm>
            <a:off x="278765" y="1161415"/>
            <a:ext cx="11854815" cy="460375"/>
          </a:xfrm>
          <a:prstGeom prst="rect">
            <a:avLst/>
          </a:prstGeom>
          <a:noFill/>
        </p:spPr>
        <p:txBody>
          <a:bodyPr wrap="square" rtlCol="0">
            <a:spAutoFit/>
          </a:bodyPr>
          <a:p>
            <a:pPr algn="r"/>
            <a:r>
              <a:rPr lang="zh-CN" altLang="en-US" sz="2400" b="1"/>
              <a:t>五、进入奖励申报附件上传页面：在模板文件下载处，打印申报表模板并下载其余附件</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1631069146(1).png1631069146(1)"/>
          <p:cNvPicPr>
            <a:picLocks noChangeAspect="1"/>
          </p:cNvPicPr>
          <p:nvPr/>
        </p:nvPicPr>
        <p:blipFill>
          <a:blip r:embed="rId1"/>
          <a:srcRect/>
          <a:stretch>
            <a:fillRect/>
          </a:stretch>
        </p:blipFill>
        <p:spPr>
          <a:xfrm>
            <a:off x="1092835" y="1647825"/>
            <a:ext cx="7214870" cy="4895850"/>
          </a:xfrm>
          <a:prstGeom prst="rect">
            <a:avLst/>
          </a:prstGeom>
          <a:ln w="38100">
            <a:solidFill>
              <a:schemeClr val="accent1"/>
            </a:solidFill>
          </a:ln>
        </p:spPr>
      </p:pic>
      <p:sp>
        <p:nvSpPr>
          <p:cNvPr id="6" name="文本框 5"/>
          <p:cNvSpPr txBox="1"/>
          <p:nvPr/>
        </p:nvSpPr>
        <p:spPr>
          <a:xfrm>
            <a:off x="182245" y="1128395"/>
            <a:ext cx="11929110" cy="829945"/>
          </a:xfrm>
          <a:prstGeom prst="rect">
            <a:avLst/>
          </a:prstGeom>
          <a:noFill/>
        </p:spPr>
        <p:txBody>
          <a:bodyPr wrap="square" rtlCol="0">
            <a:spAutoFit/>
          </a:bodyPr>
          <a:p>
            <a:pPr algn="r"/>
            <a:r>
              <a:rPr lang="zh-CN" altLang="en-US" sz="2400" b="1"/>
              <a:t>六、</a:t>
            </a:r>
            <a:r>
              <a:rPr lang="zh-CN" sz="2400" b="1"/>
              <a:t>在附件上传栏：将材料签字盖章后扫描上传并提交审核（注：其他相关证明材料请在附件名称处命名后上传）</a:t>
            </a:r>
            <a:endParaRPr lang="zh-CN" sz="2400" b="1"/>
          </a:p>
        </p:txBody>
      </p:sp>
      <p:pic>
        <p:nvPicPr>
          <p:cNvPr id="3" name="图片 2" descr="C:\Users\Administrator\Desktop\1631069325(1).png1631069325(1)"/>
          <p:cNvPicPr>
            <a:picLocks noChangeAspect="1"/>
          </p:cNvPicPr>
          <p:nvPr/>
        </p:nvPicPr>
        <p:blipFill>
          <a:blip r:embed="rId2"/>
          <a:srcRect/>
          <a:stretch>
            <a:fillRect/>
          </a:stretch>
        </p:blipFill>
        <p:spPr>
          <a:xfrm>
            <a:off x="7205980" y="2509520"/>
            <a:ext cx="4425315" cy="1839595"/>
          </a:xfrm>
          <a:prstGeom prst="roundRect">
            <a:avLst/>
          </a:prstGeom>
          <a:ln w="38100">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43061" y="3517666"/>
            <a:ext cx="105878" cy="1121878"/>
            <a:chOff x="6043061" y="2752825"/>
            <a:chExt cx="105878" cy="1121878"/>
          </a:xfrm>
        </p:grpSpPr>
        <p:sp>
          <p:nvSpPr>
            <p:cNvPr id="3" name="椭圆 2"/>
            <p:cNvSpPr/>
            <p:nvPr/>
          </p:nvSpPr>
          <p:spPr>
            <a:xfrm>
              <a:off x="6043061" y="2752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椭圆 3"/>
            <p:cNvSpPr/>
            <p:nvPr/>
          </p:nvSpPr>
          <p:spPr>
            <a:xfrm>
              <a:off x="6043061" y="3260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椭圆 4"/>
            <p:cNvSpPr/>
            <p:nvPr/>
          </p:nvSpPr>
          <p:spPr>
            <a:xfrm>
              <a:off x="6043061" y="3768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1" name="PA-矩形 1"/>
          <p:cNvSpPr/>
          <p:nvPr>
            <p:custDataLst>
              <p:tags r:id="rId1"/>
            </p:custDataLst>
          </p:nvPr>
        </p:nvSpPr>
        <p:spPr>
          <a:xfrm>
            <a:off x="0" y="2458720"/>
            <a:ext cx="1530350" cy="3648075"/>
          </a:xfrm>
          <a:prstGeom prst="rect">
            <a:avLst/>
          </a:prstGeom>
          <a:solidFill>
            <a:schemeClr val="accent1"/>
          </a:solidFill>
          <a:ln>
            <a:noFill/>
          </a:ln>
          <a:effectLst>
            <a:outerShdw blurRad="711200" sx="99000" sy="99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6" name="PA-矩形 3"/>
          <p:cNvSpPr/>
          <p:nvPr>
            <p:custDataLst>
              <p:tags r:id="rId2"/>
            </p:custDataLst>
          </p:nvPr>
        </p:nvSpPr>
        <p:spPr>
          <a:xfrm>
            <a:off x="10659745" y="2459990"/>
            <a:ext cx="1532255" cy="3648075"/>
          </a:xfrm>
          <a:prstGeom prst="rect">
            <a:avLst/>
          </a:prstGeom>
          <a:solidFill>
            <a:schemeClr val="accent2"/>
          </a:solidFill>
          <a:ln>
            <a:noFill/>
          </a:ln>
          <a:effectLst>
            <a:outerShdw blurRad="711200" sx="99000" sy="99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4" name="文本框 73"/>
          <p:cNvSpPr txBox="1"/>
          <p:nvPr/>
        </p:nvSpPr>
        <p:spPr>
          <a:xfrm>
            <a:off x="1198245" y="634365"/>
            <a:ext cx="5402580" cy="583565"/>
          </a:xfrm>
          <a:prstGeom prst="rect">
            <a:avLst/>
          </a:prstGeom>
          <a:noFill/>
        </p:spPr>
        <p:txBody>
          <a:bodyPr wrap="square" rtlCol="0">
            <a:spAutoFit/>
          </a:bodyPr>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1" name="图片 20" descr="C:\Users\Administrator\Desktop\新建文件夹\微信图片_20210908144604.png微信图片_20210908144604"/>
          <p:cNvPicPr>
            <a:picLocks noChangeAspect="1"/>
          </p:cNvPicPr>
          <p:nvPr/>
        </p:nvPicPr>
        <p:blipFill>
          <a:blip r:embed="rId3"/>
          <a:srcRect/>
          <a:stretch>
            <a:fillRect/>
          </a:stretch>
        </p:blipFill>
        <p:spPr>
          <a:xfrm>
            <a:off x="358140" y="2096135"/>
            <a:ext cx="5451475" cy="4373245"/>
          </a:xfrm>
          <a:prstGeom prst="rect">
            <a:avLst/>
          </a:prstGeom>
          <a:effectLst>
            <a:outerShdw blurRad="50800" dist="38100" dir="5400000" algn="t" rotWithShape="0">
              <a:prstClr val="black">
                <a:alpha val="40000"/>
              </a:prstClr>
            </a:outerShdw>
            <a:softEdge rad="12700"/>
          </a:effectLst>
        </p:spPr>
      </p:pic>
      <p:pic>
        <p:nvPicPr>
          <p:cNvPr id="22" name="图片 21" descr="C:\Users\Administrator\Desktop\新建文件夹\微信图片_202109081446041.png微信图片_202109081446041"/>
          <p:cNvPicPr>
            <a:picLocks noChangeAspect="1"/>
          </p:cNvPicPr>
          <p:nvPr/>
        </p:nvPicPr>
        <p:blipFill>
          <a:blip r:embed="rId4"/>
          <a:srcRect/>
          <a:stretch>
            <a:fillRect/>
          </a:stretch>
        </p:blipFill>
        <p:spPr>
          <a:xfrm>
            <a:off x="6370955" y="2096135"/>
            <a:ext cx="5457825" cy="4373245"/>
          </a:xfrm>
          <a:prstGeom prst="rect">
            <a:avLst/>
          </a:prstGeom>
          <a:effectLst>
            <a:outerShdw blurRad="50800" dist="38100" dir="5400000" algn="t" rotWithShape="0">
              <a:prstClr val="black">
                <a:alpha val="40000"/>
              </a:prstClr>
            </a:outerShdw>
            <a:softEdge rad="12700"/>
          </a:effectLst>
        </p:spPr>
      </p:pic>
      <p:sp>
        <p:nvSpPr>
          <p:cNvPr id="6" name="文本框 5"/>
          <p:cNvSpPr txBox="1"/>
          <p:nvPr/>
        </p:nvSpPr>
        <p:spPr>
          <a:xfrm>
            <a:off x="521335" y="1457325"/>
            <a:ext cx="7690485" cy="460375"/>
          </a:xfrm>
          <a:prstGeom prst="rect">
            <a:avLst/>
          </a:prstGeom>
          <a:noFill/>
        </p:spPr>
        <p:txBody>
          <a:bodyPr wrap="square" rtlCol="0">
            <a:spAutoFit/>
          </a:bodyPr>
          <a:p>
            <a:r>
              <a:rPr lang="zh-CN" altLang="en-US" sz="2400" b="1"/>
              <a:t>一、登录学校账号：政校企联盟平台首页学校登录</a:t>
            </a:r>
            <a:endParaRPr lang="zh-CN" altLang="en-US" sz="2400" b="1"/>
          </a:p>
        </p:txBody>
      </p:sp>
      <p:sp>
        <p:nvSpPr>
          <p:cNvPr id="7" name="动作按钮: 上一张 6">
            <a:hlinkClick r:id="rId5" action="ppaction://hlinksldjump"/>
          </p:cNvPr>
          <p:cNvSpPr/>
          <p:nvPr/>
        </p:nvSpPr>
        <p:spPr>
          <a:xfrm>
            <a:off x="11572875" y="6108065"/>
            <a:ext cx="529590" cy="506730"/>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微信图片_202109081446042.png微信图片_202109081446042"/>
          <p:cNvPicPr>
            <a:picLocks noChangeAspect="1"/>
          </p:cNvPicPr>
          <p:nvPr/>
        </p:nvPicPr>
        <p:blipFill>
          <a:blip r:embed="rId1"/>
          <a:srcRect/>
          <a:stretch>
            <a:fillRect/>
          </a:stretch>
        </p:blipFill>
        <p:spPr>
          <a:xfrm>
            <a:off x="1972310" y="1679575"/>
            <a:ext cx="7553325" cy="4888230"/>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t>二、进入校园中心：点击左侧菜单栏</a:t>
            </a:r>
            <a:r>
              <a:rPr lang="en-US" altLang="zh-CN" sz="2400" b="1"/>
              <a:t>“</a:t>
            </a:r>
            <a:r>
              <a:rPr lang="zh-CN" altLang="en-US" sz="2400" b="1"/>
              <a:t>奖励申报</a:t>
            </a:r>
            <a:r>
              <a:rPr lang="en-US" altLang="zh-CN" sz="2400" b="1"/>
              <a:t>”</a:t>
            </a:r>
            <a:r>
              <a:rPr lang="zh-CN" altLang="en-US" sz="2400" b="1"/>
              <a:t>，下拉框选择</a:t>
            </a:r>
            <a:r>
              <a:rPr lang="en-US" altLang="zh-CN" sz="2400" b="1"/>
              <a:t>“</a:t>
            </a:r>
            <a:r>
              <a:rPr lang="zh-CN" altLang="en-US" sz="2400" b="1"/>
              <a:t>奖励申报</a:t>
            </a:r>
            <a:r>
              <a:rPr lang="en-US" altLang="zh-CN" sz="2400" b="1"/>
              <a:t>”</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微信图片_202109081446043.png微信图片_202109081446043"/>
          <p:cNvPicPr>
            <a:picLocks noChangeAspect="1"/>
          </p:cNvPicPr>
          <p:nvPr/>
        </p:nvPicPr>
        <p:blipFill>
          <a:blip r:embed="rId1"/>
          <a:srcRect/>
          <a:stretch>
            <a:fillRect/>
          </a:stretch>
        </p:blipFill>
        <p:spPr>
          <a:xfrm>
            <a:off x="1948180" y="1762760"/>
            <a:ext cx="7760970" cy="4782185"/>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sym typeface="+mn-ea"/>
              </a:rPr>
              <a:t>三、进入奖励申报页面：在奖励申报入口一栏选择需要申报的奖励</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1631084357(1).png1631084357(1)"/>
          <p:cNvPicPr>
            <a:picLocks noChangeAspect="1"/>
          </p:cNvPicPr>
          <p:nvPr/>
        </p:nvPicPr>
        <p:blipFill>
          <a:blip r:embed="rId1"/>
          <a:srcRect/>
          <a:stretch>
            <a:fillRect/>
          </a:stretch>
        </p:blipFill>
        <p:spPr>
          <a:xfrm>
            <a:off x="1995805" y="1644015"/>
            <a:ext cx="7565390" cy="4923790"/>
          </a:xfrm>
          <a:prstGeom prst="rect">
            <a:avLst/>
          </a:prstGeom>
          <a:ln w="38100">
            <a:solidFill>
              <a:schemeClr val="accent1"/>
            </a:solidFill>
          </a:ln>
        </p:spPr>
      </p:pic>
      <p:sp>
        <p:nvSpPr>
          <p:cNvPr id="6" name="文本框 5"/>
          <p:cNvSpPr txBox="1"/>
          <p:nvPr/>
        </p:nvSpPr>
        <p:spPr>
          <a:xfrm>
            <a:off x="430530" y="1161415"/>
            <a:ext cx="10096500" cy="460375"/>
          </a:xfrm>
          <a:prstGeom prst="rect">
            <a:avLst/>
          </a:prstGeom>
          <a:noFill/>
        </p:spPr>
        <p:txBody>
          <a:bodyPr wrap="square" rtlCol="0">
            <a:spAutoFit/>
          </a:bodyPr>
          <a:p>
            <a:r>
              <a:rPr lang="zh-CN" altLang="en-US" sz="2400" b="1">
                <a:sym typeface="+mn-ea"/>
              </a:rPr>
              <a:t>四、填写奖励申报基本信息：填完信息后点击下方</a:t>
            </a:r>
            <a:r>
              <a:rPr lang="en-US" altLang="zh-CN" sz="2400" b="1">
                <a:sym typeface="+mn-ea"/>
              </a:rPr>
              <a:t>“</a:t>
            </a:r>
            <a:r>
              <a:rPr lang="zh-CN" altLang="en-US" sz="2400" b="1">
                <a:sym typeface="+mn-ea"/>
              </a:rPr>
              <a:t>保存信息，下一步</a:t>
            </a:r>
            <a:r>
              <a:rPr lang="en-US" altLang="zh-CN" sz="2400" b="1">
                <a:sym typeface="+mn-ea"/>
              </a:rPr>
              <a:t>”</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1631084537(1).png1631084537(1)"/>
          <p:cNvPicPr>
            <a:picLocks noChangeAspect="1"/>
          </p:cNvPicPr>
          <p:nvPr/>
        </p:nvPicPr>
        <p:blipFill>
          <a:blip r:embed="rId1"/>
          <a:srcRect/>
          <a:stretch>
            <a:fillRect/>
          </a:stretch>
        </p:blipFill>
        <p:spPr>
          <a:xfrm>
            <a:off x="2047240" y="1681480"/>
            <a:ext cx="7496810" cy="4886325"/>
          </a:xfrm>
          <a:prstGeom prst="rect">
            <a:avLst/>
          </a:prstGeom>
          <a:ln w="38100">
            <a:solidFill>
              <a:schemeClr val="accent1"/>
            </a:solidFill>
          </a:ln>
        </p:spPr>
      </p:pic>
      <p:sp>
        <p:nvSpPr>
          <p:cNvPr id="6" name="文本框 5"/>
          <p:cNvSpPr txBox="1"/>
          <p:nvPr/>
        </p:nvSpPr>
        <p:spPr>
          <a:xfrm>
            <a:off x="135890" y="1161415"/>
            <a:ext cx="11920220" cy="460375"/>
          </a:xfrm>
          <a:prstGeom prst="rect">
            <a:avLst/>
          </a:prstGeom>
          <a:noFill/>
        </p:spPr>
        <p:txBody>
          <a:bodyPr wrap="square" rtlCol="0">
            <a:spAutoFit/>
          </a:bodyPr>
          <a:p>
            <a:pPr algn="r"/>
            <a:r>
              <a:rPr lang="zh-CN" altLang="en-US" sz="2400" b="1">
                <a:sym typeface="+mn-ea"/>
              </a:rPr>
              <a:t>五、进入奖励申报附件上传页面：在模板文件下载处，打印申报表模板并下载其余附件</a:t>
            </a:r>
            <a:endParaRPr lang="en-US" altLang="zh-CN" sz="2400" b="1"/>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5400000">
            <a:off x="2667000" y="-2667000"/>
            <a:ext cx="6858000" cy="121920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9" name="原创设计师QQ598969553          _1"/>
          <p:cNvSpPr/>
          <p:nvPr/>
        </p:nvSpPr>
        <p:spPr>
          <a:xfrm>
            <a:off x="6736" y="0"/>
            <a:ext cx="3124200" cy="6858000"/>
          </a:xfrm>
          <a:prstGeom prst="rect">
            <a:avLst/>
          </a:prstGeom>
          <a:noFill/>
          <a:ln w="762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70" name="图片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93" y="1710360"/>
            <a:ext cx="3132561" cy="4872874"/>
          </a:xfrm>
          <a:prstGeom prst="rect">
            <a:avLst/>
          </a:prstGeom>
        </p:spPr>
      </p:pic>
      <p:sp>
        <p:nvSpPr>
          <p:cNvPr id="71" name="原创设计师QQ598969553          _2"/>
          <p:cNvSpPr txBox="1"/>
          <p:nvPr/>
        </p:nvSpPr>
        <p:spPr>
          <a:xfrm>
            <a:off x="696366" y="274766"/>
            <a:ext cx="1569660"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400" dirty="0">
                <a:solidFill>
                  <a:srgbClr val="5B9BD5"/>
                </a:solidFill>
                <a:latin typeface="方正兰亭中粗黑_GBK" panose="02000000000000000000" pitchFamily="2" charset="-122"/>
                <a:ea typeface="方正兰亭中粗黑_GBK" panose="02000000000000000000" pitchFamily="2" charset="-122"/>
                <a:cs typeface="方正兰亭细黑_GBK_M" panose="02010600010101010101" pitchFamily="2" charset="2"/>
              </a:rPr>
              <a:t>目录</a:t>
            </a:r>
            <a:endParaRPr lang="zh-CN" altLang="en-US" sz="5400" dirty="0">
              <a:solidFill>
                <a:srgbClr val="5B9BD5"/>
              </a:solidFill>
              <a:latin typeface="方正兰亭中粗黑_GBK" panose="02000000000000000000" pitchFamily="2" charset="-122"/>
              <a:ea typeface="方正兰亭中粗黑_GBK" panose="02000000000000000000" pitchFamily="2" charset="-122"/>
              <a:cs typeface="方正兰亭细黑_GBK_M" panose="02010600010101010101" pitchFamily="2" charset="2"/>
            </a:endParaRPr>
          </a:p>
        </p:txBody>
      </p:sp>
      <p:sp>
        <p:nvSpPr>
          <p:cNvPr id="72" name="原创设计师QQ598969553          _3"/>
          <p:cNvSpPr/>
          <p:nvPr/>
        </p:nvSpPr>
        <p:spPr>
          <a:xfrm>
            <a:off x="743407" y="1107132"/>
            <a:ext cx="183620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5B9BD5"/>
                </a:solidFill>
                <a:latin typeface="方正兰亭准黑_GBK" panose="02000000000000000000" pitchFamily="2" charset="-122"/>
                <a:ea typeface="方正兰亭准黑_GBK" panose="02000000000000000000" pitchFamily="2" charset="-122"/>
              </a:rPr>
              <a:t>CONTENTS</a:t>
            </a:r>
            <a:endParaRPr lang="zh-CN" altLang="en-US" sz="2400" dirty="0">
              <a:solidFill>
                <a:srgbClr val="5B9BD5"/>
              </a:solidFill>
              <a:latin typeface="方正兰亭准黑_GBK" panose="02000000000000000000" pitchFamily="2" charset="-122"/>
              <a:ea typeface="方正兰亭准黑_GBK" panose="02000000000000000000" pitchFamily="2" charset="-122"/>
            </a:endParaRPr>
          </a:p>
        </p:txBody>
      </p:sp>
      <p:grpSp>
        <p:nvGrpSpPr>
          <p:cNvPr id="73" name="原创设计师QQ598969553          _4"/>
          <p:cNvGrpSpPr/>
          <p:nvPr/>
        </p:nvGrpSpPr>
        <p:grpSpPr>
          <a:xfrm>
            <a:off x="4879885" y="733516"/>
            <a:ext cx="555240" cy="585978"/>
            <a:chOff x="4878615" y="1306286"/>
            <a:chExt cx="555240" cy="585978"/>
          </a:xfrm>
          <a:effectLst>
            <a:outerShdw blurRad="50800" dist="38100" dir="2700000" algn="tl" rotWithShape="0">
              <a:prstClr val="black">
                <a:alpha val="40000"/>
              </a:prstClr>
            </a:outerShdw>
          </a:effectLst>
        </p:grpSpPr>
        <p:sp>
          <p:nvSpPr>
            <p:cNvPr id="78" name="圆角矩形 77"/>
            <p:cNvSpPr/>
            <p:nvPr/>
          </p:nvSpPr>
          <p:spPr>
            <a:xfrm>
              <a:off x="4878615" y="1306286"/>
              <a:ext cx="555240" cy="5515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文本框 37"/>
            <p:cNvSpPr txBox="1"/>
            <p:nvPr/>
          </p:nvSpPr>
          <p:spPr>
            <a:xfrm>
              <a:off x="4920727" y="1307489"/>
              <a:ext cx="43473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1</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80" name="原创设计师QQ598969553          _5"/>
          <p:cNvGrpSpPr/>
          <p:nvPr/>
        </p:nvGrpSpPr>
        <p:grpSpPr>
          <a:xfrm>
            <a:off x="4870360" y="1534762"/>
            <a:ext cx="555240" cy="585978"/>
            <a:chOff x="4878615" y="2271997"/>
            <a:chExt cx="555240" cy="585978"/>
          </a:xfrm>
        </p:grpSpPr>
        <p:sp>
          <p:nvSpPr>
            <p:cNvPr id="81" name="圆角矩形 80"/>
            <p:cNvSpPr/>
            <p:nvPr/>
          </p:nvSpPr>
          <p:spPr>
            <a:xfrm>
              <a:off x="4878615" y="2271997"/>
              <a:ext cx="555240" cy="551543"/>
            </a:xfrm>
            <a:prstGeom prst="round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2" name="文本框 43"/>
            <p:cNvSpPr txBox="1"/>
            <p:nvPr/>
          </p:nvSpPr>
          <p:spPr>
            <a:xfrm>
              <a:off x="4920727" y="2273200"/>
              <a:ext cx="45076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2</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83" name="原创设计师QQ598969553          _6"/>
          <p:cNvGrpSpPr/>
          <p:nvPr/>
        </p:nvGrpSpPr>
        <p:grpSpPr>
          <a:xfrm>
            <a:off x="4879250" y="2417923"/>
            <a:ext cx="555240" cy="585978"/>
            <a:chOff x="4878615" y="3237708"/>
            <a:chExt cx="555240" cy="585978"/>
          </a:xfrm>
        </p:grpSpPr>
        <p:sp>
          <p:nvSpPr>
            <p:cNvPr id="84" name="圆角矩形 83"/>
            <p:cNvSpPr/>
            <p:nvPr/>
          </p:nvSpPr>
          <p:spPr>
            <a:xfrm>
              <a:off x="4878615" y="3237708"/>
              <a:ext cx="555240" cy="55154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5" name="文本框 46"/>
            <p:cNvSpPr txBox="1"/>
            <p:nvPr/>
          </p:nvSpPr>
          <p:spPr>
            <a:xfrm>
              <a:off x="4920727" y="3238911"/>
              <a:ext cx="452368"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3</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86" name="原创设计师QQ598969553          _7"/>
          <p:cNvGrpSpPr/>
          <p:nvPr/>
        </p:nvGrpSpPr>
        <p:grpSpPr>
          <a:xfrm>
            <a:off x="4877345" y="3225520"/>
            <a:ext cx="555240" cy="585978"/>
            <a:chOff x="4878615" y="4203420"/>
            <a:chExt cx="555240" cy="585978"/>
          </a:xfrm>
          <a:effectLst>
            <a:outerShdw blurRad="50800" dist="38100" dir="2700000" algn="tl" rotWithShape="0">
              <a:prstClr val="black">
                <a:alpha val="40000"/>
              </a:prstClr>
            </a:outerShdw>
          </a:effectLst>
        </p:grpSpPr>
        <p:sp>
          <p:nvSpPr>
            <p:cNvPr id="87" name="圆角矩形 86"/>
            <p:cNvSpPr/>
            <p:nvPr/>
          </p:nvSpPr>
          <p:spPr>
            <a:xfrm>
              <a:off x="4878615" y="4203420"/>
              <a:ext cx="555240" cy="55154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8" name="文本框 49"/>
            <p:cNvSpPr txBox="1"/>
            <p:nvPr/>
          </p:nvSpPr>
          <p:spPr>
            <a:xfrm>
              <a:off x="4920727" y="4204623"/>
              <a:ext cx="45717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4</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89" name="原创设计师QQ598969553          _9"/>
          <p:cNvGrpSpPr/>
          <p:nvPr/>
        </p:nvGrpSpPr>
        <p:grpSpPr>
          <a:xfrm>
            <a:off x="5889873" y="733516"/>
            <a:ext cx="4379618" cy="551543"/>
            <a:chOff x="5889238" y="1306286"/>
            <a:chExt cx="4379618" cy="551543"/>
          </a:xfrm>
          <a:effectLst>
            <a:outerShdw blurRad="50800" dist="38100" dir="2700000" algn="tl" rotWithShape="0">
              <a:prstClr val="black">
                <a:alpha val="40000"/>
              </a:prstClr>
            </a:outerShdw>
          </a:effectLst>
        </p:grpSpPr>
        <p:sp>
          <p:nvSpPr>
            <p:cNvPr id="90" name="圆角矩形 89"/>
            <p:cNvSpPr/>
            <p:nvPr/>
          </p:nvSpPr>
          <p:spPr>
            <a:xfrm>
              <a:off x="5889238" y="1306286"/>
              <a:ext cx="4379618" cy="5515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矩形 90"/>
            <p:cNvSpPr/>
            <p:nvPr/>
          </p:nvSpPr>
          <p:spPr>
            <a:xfrm>
              <a:off x="7377757" y="1369678"/>
              <a:ext cx="14020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3" action="ppaction://hlinksldjump"/>
                </a:rPr>
                <a:t>政策背景</a:t>
              </a:r>
              <a:r>
                <a:rPr lang="zh-CN" altLang="en-US" sz="2400" dirty="0">
                  <a:solidFill>
                    <a:schemeClr val="bg1"/>
                  </a:solidFill>
                  <a:latin typeface="方正兰亭中粗黑_GBK" panose="02000000000000000000" pitchFamily="2" charset="-122"/>
                  <a:ea typeface="方正兰亭中粗黑_GBK" panose="02000000000000000000" pitchFamily="2" charset="-122"/>
                </a:rPr>
                <a:t> </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grpSp>
        <p:nvGrpSpPr>
          <p:cNvPr id="92" name="原创设计师QQ598969553          _10"/>
          <p:cNvGrpSpPr/>
          <p:nvPr/>
        </p:nvGrpSpPr>
        <p:grpSpPr>
          <a:xfrm>
            <a:off x="5888603" y="1569052"/>
            <a:ext cx="4379618" cy="551543"/>
            <a:chOff x="5889238" y="2271997"/>
            <a:chExt cx="4379618" cy="551543"/>
          </a:xfrm>
          <a:effectLst>
            <a:outerShdw blurRad="50800" dist="38100" dir="2700000" algn="tl" rotWithShape="0">
              <a:prstClr val="black">
                <a:alpha val="40000"/>
              </a:prstClr>
            </a:outerShdw>
          </a:effectLst>
        </p:grpSpPr>
        <p:sp>
          <p:nvSpPr>
            <p:cNvPr id="93" name="圆角矩形 92"/>
            <p:cNvSpPr/>
            <p:nvPr/>
          </p:nvSpPr>
          <p:spPr>
            <a:xfrm>
              <a:off x="5889238" y="2271997"/>
              <a:ext cx="4379618" cy="55154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4" name="矩形 93"/>
            <p:cNvSpPr/>
            <p:nvPr/>
          </p:nvSpPr>
          <p:spPr>
            <a:xfrm>
              <a:off x="7378285" y="2317908"/>
              <a:ext cx="14020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4" action="ppaction://hlinksldjump"/>
                </a:rPr>
                <a:t>奖励对象</a:t>
              </a:r>
              <a:r>
                <a:rPr lang="zh-CN" altLang="en-US" sz="2400" dirty="0">
                  <a:solidFill>
                    <a:schemeClr val="bg1"/>
                  </a:solidFill>
                  <a:latin typeface="方正兰亭中粗黑_GBK" panose="02000000000000000000" pitchFamily="2" charset="-122"/>
                  <a:ea typeface="方正兰亭中粗黑_GBK" panose="02000000000000000000" pitchFamily="2" charset="-122"/>
                </a:rPr>
                <a:t> </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grpSp>
        <p:nvGrpSpPr>
          <p:cNvPr id="95" name="原创设计师QQ598969553          _11"/>
          <p:cNvGrpSpPr/>
          <p:nvPr/>
        </p:nvGrpSpPr>
        <p:grpSpPr>
          <a:xfrm>
            <a:off x="5889238" y="2419193"/>
            <a:ext cx="4379618" cy="551543"/>
            <a:chOff x="5889238" y="3237708"/>
            <a:chExt cx="4379618" cy="551543"/>
          </a:xfrm>
          <a:effectLst>
            <a:outerShdw blurRad="50800" dist="38100" dir="2700000" algn="tl" rotWithShape="0">
              <a:prstClr val="black">
                <a:alpha val="40000"/>
              </a:prstClr>
            </a:outerShdw>
          </a:effectLst>
        </p:grpSpPr>
        <p:sp>
          <p:nvSpPr>
            <p:cNvPr id="96" name="圆角矩形 95"/>
            <p:cNvSpPr/>
            <p:nvPr/>
          </p:nvSpPr>
          <p:spPr>
            <a:xfrm>
              <a:off x="5889238" y="3237708"/>
              <a:ext cx="4379618" cy="5515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7" name="矩形 96"/>
            <p:cNvSpPr/>
            <p:nvPr/>
          </p:nvSpPr>
          <p:spPr>
            <a:xfrm>
              <a:off x="7224761" y="3283738"/>
              <a:ext cx="15544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bg1"/>
                  </a:solidFill>
                  <a:latin typeface="方正兰亭中粗黑_GBK" panose="02000000000000000000" pitchFamily="2" charset="-122"/>
                  <a:ea typeface="方正兰亭中粗黑_GBK" panose="02000000000000000000" pitchFamily="2" charset="-122"/>
                </a:rPr>
                <a:t> </a:t>
              </a:r>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5" action="ppaction://hlinksldjump"/>
                </a:rPr>
                <a:t>加入联盟</a:t>
              </a:r>
              <a:r>
                <a:rPr lang="zh-CN" altLang="en-US" sz="2400" dirty="0">
                  <a:solidFill>
                    <a:schemeClr val="bg1"/>
                  </a:solidFill>
                  <a:latin typeface="方正兰亭中粗黑_GBK" panose="02000000000000000000" pitchFamily="2" charset="-122"/>
                  <a:ea typeface="方正兰亭中粗黑_GBK" panose="02000000000000000000" pitchFamily="2" charset="-122"/>
                </a:rPr>
                <a:t> </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grpSp>
        <p:nvGrpSpPr>
          <p:cNvPr id="98" name="原创设计师QQ598969553          _12"/>
          <p:cNvGrpSpPr/>
          <p:nvPr/>
        </p:nvGrpSpPr>
        <p:grpSpPr>
          <a:xfrm>
            <a:off x="5888603" y="3259175"/>
            <a:ext cx="4379618" cy="551543"/>
            <a:chOff x="5889238" y="4203420"/>
            <a:chExt cx="4379618" cy="551543"/>
          </a:xfrm>
          <a:effectLst>
            <a:outerShdw blurRad="50800" dist="38100" dir="2700000" algn="tl" rotWithShape="0">
              <a:prstClr val="black">
                <a:alpha val="40000"/>
              </a:prstClr>
            </a:outerShdw>
          </a:effectLst>
        </p:grpSpPr>
        <p:sp>
          <p:nvSpPr>
            <p:cNvPr id="99" name="圆角矩形 98"/>
            <p:cNvSpPr/>
            <p:nvPr/>
          </p:nvSpPr>
          <p:spPr>
            <a:xfrm>
              <a:off x="5889238" y="4203420"/>
              <a:ext cx="4379618" cy="55154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0" name="矩形 99"/>
            <p:cNvSpPr/>
            <p:nvPr/>
          </p:nvSpPr>
          <p:spPr>
            <a:xfrm>
              <a:off x="7377650" y="4249628"/>
              <a:ext cx="14020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6" action="ppaction://hlinksldjump"/>
                </a:rPr>
                <a:t>奖项</a:t>
              </a:r>
              <a:r>
                <a:rPr lang="zh-CN" altLang="en-US" sz="2400" dirty="0">
                  <a:solidFill>
                    <a:schemeClr val="bg1"/>
                  </a:solidFill>
                  <a:latin typeface="方正兰亭中粗黑_GBK" panose="02000000000000000000" pitchFamily="2" charset="-122"/>
                  <a:ea typeface="方正兰亭中粗黑_GBK" panose="02000000000000000000" pitchFamily="2" charset="-122"/>
                </a:rPr>
                <a:t>设置</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grpSp>
        <p:nvGrpSpPr>
          <p:cNvPr id="101" name="原创设计师QQ598969553          _6"/>
          <p:cNvGrpSpPr/>
          <p:nvPr/>
        </p:nvGrpSpPr>
        <p:grpSpPr>
          <a:xfrm>
            <a:off x="4877980" y="4084163"/>
            <a:ext cx="555240" cy="584768"/>
            <a:chOff x="4878615" y="3237708"/>
            <a:chExt cx="555240" cy="584768"/>
          </a:xfrm>
        </p:grpSpPr>
        <p:sp>
          <p:nvSpPr>
            <p:cNvPr id="102" name="圆角矩形 101"/>
            <p:cNvSpPr/>
            <p:nvPr/>
          </p:nvSpPr>
          <p:spPr>
            <a:xfrm>
              <a:off x="4878615" y="3237708"/>
              <a:ext cx="555240" cy="55154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3" name="文本框 46"/>
            <p:cNvSpPr txBox="1"/>
            <p:nvPr/>
          </p:nvSpPr>
          <p:spPr>
            <a:xfrm>
              <a:off x="4920727" y="3238911"/>
              <a:ext cx="386080"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5</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104" name="原创设计师QQ598969553          _11"/>
          <p:cNvGrpSpPr/>
          <p:nvPr/>
        </p:nvGrpSpPr>
        <p:grpSpPr>
          <a:xfrm>
            <a:off x="5887968" y="4085433"/>
            <a:ext cx="4379618" cy="551543"/>
            <a:chOff x="5889238" y="3237708"/>
            <a:chExt cx="4379618" cy="551543"/>
          </a:xfrm>
          <a:effectLst>
            <a:outerShdw blurRad="50800" dist="38100" dir="2700000" algn="tl" rotWithShape="0">
              <a:prstClr val="black">
                <a:alpha val="40000"/>
              </a:prstClr>
            </a:outerShdw>
          </a:effectLst>
        </p:grpSpPr>
        <p:sp>
          <p:nvSpPr>
            <p:cNvPr id="105" name="圆角矩形 104"/>
            <p:cNvSpPr/>
            <p:nvPr/>
          </p:nvSpPr>
          <p:spPr>
            <a:xfrm>
              <a:off x="5889238" y="3237708"/>
              <a:ext cx="4379618" cy="5515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6" name="矩形 105"/>
            <p:cNvSpPr/>
            <p:nvPr/>
          </p:nvSpPr>
          <p:spPr>
            <a:xfrm>
              <a:off x="7074901" y="3283738"/>
              <a:ext cx="18592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方正兰亭中粗黑_GBK" panose="02000000000000000000" pitchFamily="2" charset="-122"/>
                  <a:ea typeface="方正兰亭中粗黑_GBK" panose="02000000000000000000" pitchFamily="2" charset="-122"/>
                </a:rPr>
                <a:t>  </a:t>
              </a:r>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7" action="ppaction://hlinksldjump"/>
                </a:rPr>
                <a:t>申报程序</a:t>
              </a:r>
              <a:r>
                <a:rPr lang="zh-CN" altLang="en-US" sz="2400" dirty="0">
                  <a:solidFill>
                    <a:schemeClr val="bg1"/>
                  </a:solidFill>
                  <a:latin typeface="方正兰亭中粗黑_GBK" panose="02000000000000000000" pitchFamily="2" charset="-122"/>
                  <a:ea typeface="方正兰亭中粗黑_GBK" panose="02000000000000000000" pitchFamily="2" charset="-122"/>
                </a:rPr>
                <a:t> </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grpSp>
        <p:nvGrpSpPr>
          <p:cNvPr id="107" name="原创设计师QQ598969553          _7"/>
          <p:cNvGrpSpPr/>
          <p:nvPr/>
        </p:nvGrpSpPr>
        <p:grpSpPr>
          <a:xfrm>
            <a:off x="4876075" y="4873345"/>
            <a:ext cx="555240" cy="584768"/>
            <a:chOff x="4878615" y="4203420"/>
            <a:chExt cx="555240" cy="584768"/>
          </a:xfrm>
          <a:effectLst>
            <a:outerShdw blurRad="50800" dist="38100" dir="2700000" algn="tl" rotWithShape="0">
              <a:prstClr val="black">
                <a:alpha val="40000"/>
              </a:prstClr>
            </a:outerShdw>
          </a:effectLst>
        </p:grpSpPr>
        <p:sp>
          <p:nvSpPr>
            <p:cNvPr id="108" name="圆角矩形 107"/>
            <p:cNvSpPr/>
            <p:nvPr/>
          </p:nvSpPr>
          <p:spPr>
            <a:xfrm>
              <a:off x="4878615" y="4203420"/>
              <a:ext cx="555240" cy="55154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9" name="文本框 49"/>
            <p:cNvSpPr txBox="1"/>
            <p:nvPr/>
          </p:nvSpPr>
          <p:spPr>
            <a:xfrm>
              <a:off x="4920727" y="4204623"/>
              <a:ext cx="386080"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方正兰亭中粗黑_GBK" panose="02000000000000000000" pitchFamily="2" charset="-122"/>
                  <a:ea typeface="方正兰亭中粗黑_GBK" panose="02000000000000000000" pitchFamily="2" charset="-122"/>
                </a:rPr>
                <a:t>6</a:t>
              </a:r>
              <a:endParaRPr lang="zh-CN" alt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110" name="原创设计师QQ598969553          _12"/>
          <p:cNvGrpSpPr/>
          <p:nvPr/>
        </p:nvGrpSpPr>
        <p:grpSpPr>
          <a:xfrm>
            <a:off x="5887333" y="4907000"/>
            <a:ext cx="4379618" cy="551543"/>
            <a:chOff x="5889238" y="4203420"/>
            <a:chExt cx="4379618" cy="551543"/>
          </a:xfrm>
          <a:effectLst>
            <a:outerShdw blurRad="50800" dist="38100" dir="2700000" algn="tl" rotWithShape="0">
              <a:prstClr val="black">
                <a:alpha val="40000"/>
              </a:prstClr>
            </a:outerShdw>
          </a:effectLst>
        </p:grpSpPr>
        <p:sp>
          <p:nvSpPr>
            <p:cNvPr id="111" name="圆角矩形 110"/>
            <p:cNvSpPr/>
            <p:nvPr/>
          </p:nvSpPr>
          <p:spPr>
            <a:xfrm>
              <a:off x="5889238" y="4203420"/>
              <a:ext cx="4379618" cy="55154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2" name="矩形 111"/>
            <p:cNvSpPr/>
            <p:nvPr/>
          </p:nvSpPr>
          <p:spPr>
            <a:xfrm>
              <a:off x="6995380" y="4233118"/>
              <a:ext cx="23164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8" action="ppaction://hlinksldjump"/>
                </a:rPr>
                <a:t>企业端操作指南</a:t>
              </a:r>
              <a:endParaRPr lang="zh-CN" altLang="en-US" sz="24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113" name="原创设计师QQ598969553          _6"/>
          <p:cNvGrpSpPr/>
          <p:nvPr/>
        </p:nvGrpSpPr>
        <p:grpSpPr>
          <a:xfrm>
            <a:off x="4880520" y="5683728"/>
            <a:ext cx="555240" cy="584768"/>
            <a:chOff x="4878615" y="3237708"/>
            <a:chExt cx="555240" cy="584768"/>
          </a:xfrm>
        </p:grpSpPr>
        <p:sp>
          <p:nvSpPr>
            <p:cNvPr id="114" name="圆角矩形 113"/>
            <p:cNvSpPr/>
            <p:nvPr/>
          </p:nvSpPr>
          <p:spPr>
            <a:xfrm>
              <a:off x="4878615" y="3237708"/>
              <a:ext cx="555240" cy="55154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文本框 46"/>
            <p:cNvSpPr txBox="1"/>
            <p:nvPr/>
          </p:nvSpPr>
          <p:spPr>
            <a:xfrm>
              <a:off x="4920727" y="3238911"/>
              <a:ext cx="386080"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latin typeface="方正兰亭中粗黑_GBK" panose="02000000000000000000" pitchFamily="2" charset="-122"/>
                  <a:ea typeface="方正兰亭中粗黑_GBK" panose="02000000000000000000" pitchFamily="2" charset="-122"/>
                </a:rPr>
                <a:t>7</a:t>
              </a:r>
              <a:endParaRPr lang="en-US" sz="320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116" name="原创设计师QQ598969553          _11"/>
          <p:cNvGrpSpPr/>
          <p:nvPr/>
        </p:nvGrpSpPr>
        <p:grpSpPr>
          <a:xfrm>
            <a:off x="5890508" y="5684998"/>
            <a:ext cx="4379618" cy="551543"/>
            <a:chOff x="5889238" y="3237708"/>
            <a:chExt cx="4379618" cy="551543"/>
          </a:xfrm>
          <a:effectLst>
            <a:outerShdw blurRad="50800" dist="38100" dir="2700000" algn="tl" rotWithShape="0">
              <a:prstClr val="black">
                <a:alpha val="40000"/>
              </a:prstClr>
            </a:outerShdw>
          </a:effectLst>
        </p:grpSpPr>
        <p:sp>
          <p:nvSpPr>
            <p:cNvPr id="117" name="圆角矩形 116"/>
            <p:cNvSpPr/>
            <p:nvPr/>
          </p:nvSpPr>
          <p:spPr>
            <a:xfrm>
              <a:off x="5889238" y="3237708"/>
              <a:ext cx="4379618" cy="5515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矩形 117"/>
            <p:cNvSpPr/>
            <p:nvPr/>
          </p:nvSpPr>
          <p:spPr>
            <a:xfrm>
              <a:off x="6843761" y="3283738"/>
              <a:ext cx="2468880" cy="4603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dirty="0">
                  <a:solidFill>
                    <a:schemeClr val="bg1"/>
                  </a:solidFill>
                  <a:latin typeface="方正兰亭中粗黑_GBK" panose="02000000000000000000" pitchFamily="2" charset="-122"/>
                  <a:ea typeface="方正兰亭中粗黑_GBK" panose="02000000000000000000" pitchFamily="2" charset="-122"/>
                </a:rPr>
                <a:t> </a:t>
              </a:r>
              <a:r>
                <a:rPr lang="zh-CN" altLang="en-US" sz="2400" dirty="0">
                  <a:solidFill>
                    <a:schemeClr val="bg1"/>
                  </a:solidFill>
                  <a:latin typeface="方正兰亭中粗黑_GBK" panose="02000000000000000000" pitchFamily="2" charset="-122"/>
                  <a:ea typeface="方正兰亭中粗黑_GBK" panose="02000000000000000000" pitchFamily="2" charset="-122"/>
                  <a:hlinkClick r:id="rId9" action="ppaction://hlinksldjump"/>
                </a:rPr>
                <a:t>学校端操作指南</a:t>
              </a:r>
              <a:r>
                <a:rPr lang="zh-CN" altLang="en-US" sz="2400" dirty="0">
                  <a:solidFill>
                    <a:schemeClr val="bg1"/>
                  </a:solidFill>
                  <a:latin typeface="方正兰亭中粗黑_GBK" panose="02000000000000000000" pitchFamily="2" charset="-122"/>
                  <a:ea typeface="方正兰亭中粗黑_GBK" panose="02000000000000000000" pitchFamily="2" charset="-122"/>
                </a:rPr>
                <a:t> </a:t>
              </a:r>
              <a:endParaRPr lang="zh-CN" altLang="en-US" sz="1600" dirty="0">
                <a:solidFill>
                  <a:schemeClr val="bg1"/>
                </a:solidFill>
                <a:latin typeface="方正兰亭准黑_GBK" panose="02000000000000000000" pitchFamily="2" charset="-122"/>
                <a:ea typeface="方正兰亭准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64590" y="452120"/>
            <a:ext cx="5402580" cy="583565"/>
          </a:xfrm>
          <a:prstGeom prst="rect">
            <a:avLst/>
          </a:prstGeom>
          <a:noFill/>
        </p:spPr>
        <p:txBody>
          <a:bodyPr wrap="square" rtlCol="0">
            <a:spAutoFit/>
          </a:bodyPr>
          <a:lstStyle/>
          <a:p>
            <a:r>
              <a:rPr lang="zh-CN" altLang="en-US" sz="3200" b="1" dirty="0">
                <a:solidFill>
                  <a:srgbClr val="0070C0"/>
                </a:solidFill>
                <a:sym typeface="+mn-ea"/>
              </a:rPr>
              <a:t>学校端操作指南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24840" y="53530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1631084704(1).png1631084704(1)"/>
          <p:cNvPicPr>
            <a:picLocks noChangeAspect="1"/>
          </p:cNvPicPr>
          <p:nvPr/>
        </p:nvPicPr>
        <p:blipFill>
          <a:blip r:embed="rId1"/>
          <a:srcRect/>
          <a:stretch>
            <a:fillRect/>
          </a:stretch>
        </p:blipFill>
        <p:spPr>
          <a:xfrm>
            <a:off x="1290320" y="1865630"/>
            <a:ext cx="7028180" cy="4704080"/>
          </a:xfrm>
          <a:prstGeom prst="rect">
            <a:avLst/>
          </a:prstGeom>
          <a:ln w="38100">
            <a:solidFill>
              <a:schemeClr val="accent1"/>
            </a:solidFill>
          </a:ln>
        </p:spPr>
      </p:pic>
      <p:sp>
        <p:nvSpPr>
          <p:cNvPr id="6" name="文本框 5"/>
          <p:cNvSpPr txBox="1"/>
          <p:nvPr/>
        </p:nvSpPr>
        <p:spPr>
          <a:xfrm>
            <a:off x="135890" y="1035685"/>
            <a:ext cx="11920220" cy="829945"/>
          </a:xfrm>
          <a:prstGeom prst="rect">
            <a:avLst/>
          </a:prstGeom>
          <a:noFill/>
        </p:spPr>
        <p:txBody>
          <a:bodyPr wrap="square" rtlCol="0">
            <a:spAutoFit/>
          </a:bodyPr>
          <a:p>
            <a:pPr algn="r"/>
            <a:r>
              <a:rPr lang="zh-CN" altLang="en-US" sz="2400" b="1">
                <a:sym typeface="+mn-ea"/>
              </a:rPr>
              <a:t>六、</a:t>
            </a:r>
            <a:r>
              <a:rPr lang="zh-CN" sz="2400" b="1">
                <a:sym typeface="+mn-ea"/>
              </a:rPr>
              <a:t>在附件上传栏：将材料签字盖章后扫描上传并提交审核（注：校企合作相关材料及其他相关证明材料请在附件名称处命名后上传）</a:t>
            </a:r>
            <a:endParaRPr lang="en-US" altLang="zh-CN" sz="2400" b="1"/>
          </a:p>
        </p:txBody>
      </p:sp>
      <p:pic>
        <p:nvPicPr>
          <p:cNvPr id="3" name="图片 2" descr="C:\Users\Administrator\Desktop\新建文件夹\微信图片_202109081446047.png微信图片_202109081446047"/>
          <p:cNvPicPr>
            <a:picLocks noChangeAspect="1"/>
          </p:cNvPicPr>
          <p:nvPr/>
        </p:nvPicPr>
        <p:blipFill>
          <a:blip r:embed="rId2"/>
          <a:srcRect l="684" t="890" r="7673" b="1435"/>
          <a:stretch>
            <a:fillRect/>
          </a:stretch>
        </p:blipFill>
        <p:spPr>
          <a:xfrm>
            <a:off x="7071995" y="2999105"/>
            <a:ext cx="4338320" cy="1760855"/>
          </a:xfrm>
          <a:prstGeom prst="roundRect">
            <a:avLst/>
          </a:prstGeom>
          <a:ln w="38100">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blipFill>
            <a:blip r:embed="rId1">
              <a:alphaModFix amt="39000"/>
            </a:blip>
            <a:srcRect/>
            <a:stretch>
              <a:fillRect t="-2465" b="-24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0" name="矩形 9"/>
          <p:cNvSpPr/>
          <p:nvPr/>
        </p:nvSpPr>
        <p:spPr>
          <a:xfrm>
            <a:off x="0" y="1819971"/>
            <a:ext cx="12192000" cy="3384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 name="PA-文本框 6"/>
          <p:cNvSpPr txBox="1"/>
          <p:nvPr>
            <p:custDataLst>
              <p:tags r:id="rId2"/>
            </p:custDataLst>
          </p:nvPr>
        </p:nvSpPr>
        <p:spPr>
          <a:xfrm>
            <a:off x="3823856" y="5074941"/>
            <a:ext cx="8105678" cy="1862048"/>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r"/>
            <a:r>
              <a:rPr lang="en-US" altLang="zh-CN" sz="11500">
                <a:solidFill>
                  <a:schemeClr val="accent1">
                    <a:alpha val="12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rPr>
              <a:t>TEMPLATE</a:t>
            </a:r>
            <a:endParaRPr lang="en-US" altLang="zh-CN" sz="11500" dirty="0">
              <a:solidFill>
                <a:schemeClr val="accent1">
                  <a:alpha val="12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PA-任意多边形 11"/>
          <p:cNvSpPr/>
          <p:nvPr>
            <p:custDataLst>
              <p:tags r:id="rId3"/>
            </p:custDataLst>
          </p:nvPr>
        </p:nvSpPr>
        <p:spPr bwMode="auto">
          <a:xfrm>
            <a:off x="982953" y="1351887"/>
            <a:ext cx="4564879" cy="4319588"/>
          </a:xfrm>
          <a:custGeom>
            <a:avLst/>
            <a:gdLst>
              <a:gd name="T0" fmla="*/ 4057 w 4057"/>
              <a:gd name="T1" fmla="*/ 3358 h 3839"/>
              <a:gd name="T2" fmla="*/ 0 w 4057"/>
              <a:gd name="T3" fmla="*/ 3839 h 3839"/>
              <a:gd name="T4" fmla="*/ 0 w 4057"/>
              <a:gd name="T5" fmla="*/ 481 h 3839"/>
              <a:gd name="T6" fmla="*/ 4057 w 4057"/>
              <a:gd name="T7" fmla="*/ 0 h 3839"/>
              <a:gd name="T8" fmla="*/ 4057 w 4057"/>
              <a:gd name="T9" fmla="*/ 3358 h 3839"/>
            </a:gdLst>
            <a:ahLst/>
            <a:cxnLst>
              <a:cxn ang="0">
                <a:pos x="T0" y="T1"/>
              </a:cxn>
              <a:cxn ang="0">
                <a:pos x="T2" y="T3"/>
              </a:cxn>
              <a:cxn ang="0">
                <a:pos x="T4" y="T5"/>
              </a:cxn>
              <a:cxn ang="0">
                <a:pos x="T6" y="T7"/>
              </a:cxn>
              <a:cxn ang="0">
                <a:pos x="T8" y="T9"/>
              </a:cxn>
            </a:cxnLst>
            <a:rect l="0" t="0" r="r" b="b"/>
            <a:pathLst>
              <a:path w="4057" h="3839">
                <a:moveTo>
                  <a:pt x="4057" y="3358"/>
                </a:moveTo>
                <a:lnTo>
                  <a:pt x="0" y="3839"/>
                </a:lnTo>
                <a:lnTo>
                  <a:pt x="0" y="481"/>
                </a:lnTo>
                <a:lnTo>
                  <a:pt x="4057" y="0"/>
                </a:lnTo>
                <a:lnTo>
                  <a:pt x="4057" y="3358"/>
                </a:lnTo>
                <a:close/>
              </a:path>
            </a:pathLst>
          </a:cu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PA-矩形 3"/>
          <p:cNvSpPr/>
          <p:nvPr>
            <p:custDataLst>
              <p:tags r:id="rId4"/>
            </p:custDataLst>
          </p:nvPr>
        </p:nvSpPr>
        <p:spPr>
          <a:xfrm>
            <a:off x="1061322" y="2953617"/>
            <a:ext cx="4564879" cy="1200329"/>
          </a:xfrm>
          <a:prstGeom prst="rect">
            <a:avLst/>
          </a:prstGeom>
        </p:spPr>
        <p:txBody>
          <a:bodyPr wrap="square">
            <a:spAutoFit/>
          </a:bodyPr>
          <a:lstStyle/>
          <a:p>
            <a:pPr algn="ctr"/>
            <a:r>
              <a:rPr lang="zh-CN" altLang="en-US" sz="7200" b="1">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谢谢观看</a:t>
            </a:r>
            <a:endParaRPr lang="zh-CN" altLang="en-US" sz="72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6" name="PA-文本框 6"/>
          <p:cNvSpPr txBox="1"/>
          <p:nvPr>
            <p:custDataLst>
              <p:tags r:id="rId5"/>
            </p:custDataLst>
          </p:nvPr>
        </p:nvSpPr>
        <p:spPr>
          <a:xfrm>
            <a:off x="234616" y="536161"/>
            <a:ext cx="8824718" cy="1446550"/>
          </a:xfrm>
          <a:prstGeom prst="rect">
            <a:avLst/>
          </a:prstGeom>
          <a:solidFill>
            <a:srgbClr val="FD3B68">
              <a:alpha val="0"/>
            </a:srgb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en-US" altLang="zh-CN" sz="8800">
                <a:solidFill>
                  <a:schemeClr val="accent1">
                    <a:alpha val="12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rPr>
              <a:t>POWERPOINT</a:t>
            </a:r>
            <a:endParaRPr lang="en-US" altLang="zh-CN" sz="8800" dirty="0">
              <a:solidFill>
                <a:schemeClr val="accent1">
                  <a:alpha val="12000"/>
                </a:schemeClr>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PA-矩形 3"/>
          <p:cNvSpPr/>
          <p:nvPr>
            <p:custDataLst>
              <p:tags r:id="rId6"/>
            </p:custDataLst>
          </p:nvPr>
        </p:nvSpPr>
        <p:spPr>
          <a:xfrm>
            <a:off x="2505759" y="2258791"/>
            <a:ext cx="1676006" cy="645160"/>
          </a:xfrm>
          <a:prstGeom prst="rect">
            <a:avLst/>
          </a:prstGeom>
        </p:spPr>
        <p:txBody>
          <a:bodyPr wrap="square">
            <a:spAutoFit/>
          </a:bodyPr>
          <a:lstStyle/>
          <a:p>
            <a:r>
              <a:rPr lang="en-US" altLang="zh-CN" sz="36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2022</a:t>
            </a:r>
            <a:endParaRPr lang="zh-CN" altLang="en-US" sz="36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Shape 2616"/>
          <p:cNvSpPr/>
          <p:nvPr/>
        </p:nvSpPr>
        <p:spPr>
          <a:xfrm>
            <a:off x="1772696" y="2336492"/>
            <a:ext cx="538355" cy="48953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Han Sans SC" panose="020B0500000000000000" pitchFamily="34" charset="-122"/>
              <a:ea typeface="Source Han Sans SC" panose="020B0500000000000000" pitchFamily="34" charset="-122"/>
              <a:cs typeface="Gill Sans"/>
              <a:sym typeface="Source Han Sans SC" panose="020B0500000000000000" pitchFamily="34" charset="-122"/>
            </a:endParaRPr>
          </a:p>
        </p:txBody>
      </p:sp>
      <p:sp>
        <p:nvSpPr>
          <p:cNvPr id="9" name="PA-矩形 3"/>
          <p:cNvSpPr/>
          <p:nvPr>
            <p:custDataLst>
              <p:tags r:id="rId7"/>
            </p:custDataLst>
          </p:nvPr>
        </p:nvSpPr>
        <p:spPr>
          <a:xfrm>
            <a:off x="6587935" y="2710445"/>
            <a:ext cx="4564879" cy="1861185"/>
          </a:xfrm>
          <a:prstGeom prst="rect">
            <a:avLst/>
          </a:prstGeom>
        </p:spPr>
        <p:txBody>
          <a:bodyPr wrap="square">
            <a:spAutoFit/>
          </a:bodyPr>
          <a:lstStyle/>
          <a:p>
            <a:pPr algn="ctr"/>
            <a:r>
              <a:rPr lang="en-US" altLang="zh-CN" sz="11500" b="1" dirty="0">
                <a:gradFill>
                  <a:gsLst>
                    <a:gs pos="0">
                      <a:srgbClr val="1147A6"/>
                    </a:gs>
                    <a:gs pos="100000">
                      <a:srgbClr val="45A6F3"/>
                    </a:gs>
                  </a:gsLst>
                  <a:lin ang="9000000" scaled="0"/>
                </a:gradFill>
                <a:latin typeface="Source Han Sans SC" panose="020B0500000000000000" pitchFamily="34" charset="-122"/>
                <a:ea typeface="Source Han Sans SC" panose="020B0500000000000000" pitchFamily="34" charset="-122"/>
                <a:sym typeface="Source Han Sans SC" panose="020B0500000000000000" pitchFamily="34" charset="-122"/>
              </a:rPr>
              <a:t>2022</a:t>
            </a:r>
            <a:endParaRPr lang="zh-CN" altLang="en-US" sz="11500" b="1" dirty="0">
              <a:gradFill>
                <a:gsLst>
                  <a:gs pos="0">
                    <a:srgbClr val="1147A6"/>
                  </a:gs>
                  <a:gs pos="100000">
                    <a:srgbClr val="45A6F3"/>
                  </a:gs>
                </a:gsLst>
                <a:lin ang="9000000" scaled="0"/>
              </a:gra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00"/>
                                        <p:tgtEl>
                                          <p:spTgt spid="6"/>
                                        </p:tgtEl>
                                      </p:cBhvr>
                                    </p:animEffect>
                                    <p:anim calcmode="lin" valueType="num">
                                      <p:cBhvr>
                                        <p:cTn id="18" dur="1700" fill="hold"/>
                                        <p:tgtEl>
                                          <p:spTgt spid="6"/>
                                        </p:tgtEl>
                                        <p:attrNameLst>
                                          <p:attrName>ppt_x</p:attrName>
                                        </p:attrNameLst>
                                      </p:cBhvr>
                                      <p:tavLst>
                                        <p:tav tm="0">
                                          <p:val>
                                            <p:strVal val="#ppt_x"/>
                                          </p:val>
                                        </p:tav>
                                        <p:tav tm="100000">
                                          <p:val>
                                            <p:strVal val="#ppt_x"/>
                                          </p:val>
                                        </p:tav>
                                      </p:tavLst>
                                    </p:anim>
                                    <p:anim calcmode="lin" valueType="num">
                                      <p:cBhvr>
                                        <p:cTn id="19" dur="17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2" decel="100000" fill="hold" grpId="0" nodeType="withEffect">
                                  <p:stCondLst>
                                    <p:cond delay="6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800" fill="hold"/>
                                        <p:tgtEl>
                                          <p:spTgt spid="4"/>
                                        </p:tgtEl>
                                        <p:attrNameLst>
                                          <p:attrName>ppt_x</p:attrName>
                                        </p:attrNameLst>
                                      </p:cBhvr>
                                      <p:tavLst>
                                        <p:tav tm="0">
                                          <p:val>
                                            <p:strVal val="1+#ppt_w/2"/>
                                          </p:val>
                                        </p:tav>
                                        <p:tav tm="100000">
                                          <p:val>
                                            <p:strVal val="#ppt_x"/>
                                          </p:val>
                                        </p:tav>
                                      </p:tavLst>
                                    </p:anim>
                                    <p:anim calcmode="lin" valueType="num">
                                      <p:cBhvr additive="base">
                                        <p:cTn id="28" dur="800" fill="hold"/>
                                        <p:tgtEl>
                                          <p:spTgt spid="4"/>
                                        </p:tgtEl>
                                        <p:attrNameLst>
                                          <p:attrName>ppt_y</p:attrName>
                                        </p:attrNameLst>
                                      </p:cBhvr>
                                      <p:tavLst>
                                        <p:tav tm="0">
                                          <p:val>
                                            <p:strVal val="#ppt_y"/>
                                          </p:val>
                                        </p:tav>
                                        <p:tav tm="100000">
                                          <p:val>
                                            <p:strVal val="#ppt_y"/>
                                          </p:val>
                                        </p:tav>
                                      </p:tavLst>
                                    </p:anim>
                                  </p:childTnLst>
                                </p:cTn>
                              </p:par>
                              <p:par>
                                <p:cTn id="29" presetID="47" presetClass="entr" presetSubtype="0" fill="hold" grpId="0" nodeType="withEffect">
                                  <p:stCondLst>
                                    <p:cond delay="14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ldLvl="0" animBg="1"/>
      <p:bldP spid="5" grpId="0"/>
      <p:bldP spid="6" grpId="0" animBg="1"/>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803" y="1"/>
            <a:ext cx="12196803" cy="6859587"/>
            <a:chOff x="-1626" y="1"/>
            <a:chExt cx="12196803" cy="6859587"/>
          </a:xfrm>
        </p:grpSpPr>
        <p:sp>
          <p:nvSpPr>
            <p:cNvPr id="24" name="矩形 23"/>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5" name="矩形 24"/>
            <p:cNvSpPr/>
            <p:nvPr/>
          </p:nvSpPr>
          <p:spPr>
            <a:xfrm rot="5400000">
              <a:off x="2874800" y="-2668605"/>
              <a:ext cx="6443954" cy="121968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2" name="Rectangle 15"/>
          <p:cNvSpPr/>
          <p:nvPr/>
        </p:nvSpPr>
        <p:spPr>
          <a:xfrm>
            <a:off x="4509135" y="1386840"/>
            <a:ext cx="7169785" cy="4147185"/>
          </a:xfrm>
          <a:prstGeom prst="rect">
            <a:avLst/>
          </a:prstGeom>
          <a:gradFill>
            <a:gsLst>
              <a:gs pos="0">
                <a:srgbClr val="1147A6"/>
              </a:gs>
              <a:gs pos="100000">
                <a:srgbClr val="45A6F3"/>
              </a:gs>
            </a:gsLst>
            <a:lin ang="90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365">
              <a:solidFill>
                <a:srgbClr val="FFFFFF"/>
              </a:solidFill>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3" name="矩形 2"/>
          <p:cNvSpPr/>
          <p:nvPr/>
        </p:nvSpPr>
        <p:spPr>
          <a:xfrm>
            <a:off x="499604" y="1250260"/>
            <a:ext cx="11375294" cy="445583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nvGrpSpPr>
          <p:cNvPr id="6" name="PA-组合 18"/>
          <p:cNvGrpSpPr/>
          <p:nvPr>
            <p:custDataLst>
              <p:tags r:id="rId2"/>
            </p:custDataLst>
          </p:nvPr>
        </p:nvGrpSpPr>
        <p:grpSpPr>
          <a:xfrm>
            <a:off x="4243070" y="2620010"/>
            <a:ext cx="691515" cy="1790700"/>
            <a:chOff x="6570541" y="1807892"/>
            <a:chExt cx="868962" cy="2227295"/>
          </a:xfrm>
        </p:grpSpPr>
        <p:grpSp>
          <p:nvGrpSpPr>
            <p:cNvPr id="7" name="Group 84"/>
            <p:cNvGrpSpPr/>
            <p:nvPr/>
          </p:nvGrpSpPr>
          <p:grpSpPr>
            <a:xfrm flipH="1">
              <a:off x="6602304" y="3205478"/>
              <a:ext cx="837199" cy="829709"/>
              <a:chOff x="3357554" y="2500312"/>
              <a:chExt cx="636196" cy="636164"/>
            </a:xfrm>
          </p:grpSpPr>
          <p:sp>
            <p:nvSpPr>
              <p:cNvPr id="17" name="PA-矩形 22"/>
              <p:cNvSpPr/>
              <p:nvPr>
                <p:custDataLst>
                  <p:tags r:id="rId3"/>
                </p:custDataLst>
              </p:nvPr>
            </p:nvSpPr>
            <p:spPr>
              <a:xfrm>
                <a:off x="3357554" y="2500312"/>
                <a:ext cx="636196" cy="636164"/>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lumMod val="75000"/>
                      <a:lumOff val="25000"/>
                    </a:prstClr>
                  </a:solidFill>
                  <a:effectLst/>
                  <a:uLnTx/>
                  <a:uFillTx/>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8" name="PA-任意多边形 23"/>
              <p:cNvSpPr>
                <a:spLocks noEditPoints="1"/>
              </p:cNvSpPr>
              <p:nvPr>
                <p:custDataLst>
                  <p:tags r:id="rId4"/>
                </p:custDataLst>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ysClr val="window" lastClr="FFFFFF"/>
              </a:solidFill>
              <a:ln w="9525">
                <a:noFill/>
                <a:round/>
              </a:ln>
            </p:spPr>
            <p:txBody>
              <a:bodyPr vert="horz" wrap="square" lIns="67189" tIns="33594" rIns="67189" bIns="3359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75" b="0" i="0" u="none" strike="noStrike" kern="0" cap="none" spc="0" normalizeH="0" baseline="0" noProof="0" dirty="0">
                  <a:ln>
                    <a:noFill/>
                  </a:ln>
                  <a:solidFill>
                    <a:prstClr val="black">
                      <a:lumMod val="75000"/>
                      <a:lumOff val="25000"/>
                    </a:prstClr>
                  </a:solidFill>
                  <a:effectLst/>
                  <a:uLnTx/>
                  <a:uFillTx/>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8" name="Group 83"/>
            <p:cNvGrpSpPr/>
            <p:nvPr/>
          </p:nvGrpSpPr>
          <p:grpSpPr>
            <a:xfrm flipH="1">
              <a:off x="6570541" y="1807892"/>
              <a:ext cx="848313" cy="829707"/>
              <a:chOff x="3357554" y="1428742"/>
              <a:chExt cx="636196" cy="636164"/>
            </a:xfrm>
          </p:grpSpPr>
          <p:sp>
            <p:nvSpPr>
              <p:cNvPr id="15" name="PA-矩形 13"/>
              <p:cNvSpPr/>
              <p:nvPr>
                <p:custDataLst>
                  <p:tags r:id="rId5"/>
                </p:custDataLst>
              </p:nvPr>
            </p:nvSpPr>
            <p:spPr>
              <a:xfrm>
                <a:off x="3357554" y="1428742"/>
                <a:ext cx="636196" cy="636164"/>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0" cap="none" spc="0" normalizeH="0" baseline="0" noProof="0" dirty="0">
                  <a:ln>
                    <a:noFill/>
                  </a:ln>
                  <a:solidFill>
                    <a:prstClr val="black">
                      <a:lumMod val="75000"/>
                      <a:lumOff val="25000"/>
                    </a:prstClr>
                  </a:solidFill>
                  <a:effectLst/>
                  <a:uLnTx/>
                  <a:uFillTx/>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6" name="PA-任意多边形 100"/>
              <p:cNvSpPr/>
              <p:nvPr>
                <p:custDataLst>
                  <p:tags r:id="rId6"/>
                </p:custDataLst>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ysClr val="window" lastClr="FFFFFF"/>
              </a:solidFill>
              <a:ln w="9525">
                <a:noFill/>
                <a:round/>
              </a:ln>
            </p:spPr>
            <p:txBody>
              <a:bodyPr vert="horz" wrap="square" lIns="67189" tIns="33594" rIns="67189" bIns="33594"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75" b="0" i="0" u="none" strike="noStrike" kern="0" cap="none" spc="0" normalizeH="0" baseline="0" noProof="0" dirty="0">
                  <a:ln>
                    <a:noFill/>
                  </a:ln>
                  <a:solidFill>
                    <a:prstClr val="black">
                      <a:lumMod val="75000"/>
                      <a:lumOff val="25000"/>
                    </a:prstClr>
                  </a:solidFill>
                  <a:effectLst/>
                  <a:uLnTx/>
                  <a:uFillTx/>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sp>
        <p:nvSpPr>
          <p:cNvPr id="20" name="矩形 19"/>
          <p:cNvSpPr/>
          <p:nvPr/>
        </p:nvSpPr>
        <p:spPr>
          <a:xfrm>
            <a:off x="5112385" y="1955800"/>
            <a:ext cx="6456680" cy="2675255"/>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chemeClr val="bg1"/>
                </a:solidFill>
                <a:effectLst/>
                <a:uLnTx/>
                <a:uFillTx/>
                <a:latin typeface="Source Han Sans SC" panose="020B0500000000000000" pitchFamily="34" charset="-122"/>
                <a:ea typeface="Source Han Sans SC" panose="020B0500000000000000" pitchFamily="34" charset="-122"/>
                <a:cs typeface="Open Sans" charset="0"/>
                <a:sym typeface="Source Han Sans SC" panose="020B0500000000000000" pitchFamily="34" charset="-122"/>
              </a:rPr>
              <a:t>根据《柳州市人民政府关于印发柳州市深化产教融合实施方案》（柳政规〔2019〕44号）和《柳东新区政校企联盟实施方案》精神，柳东新区管理委员会成立了“柳东新区政校企联盟”。为充分调动柳东新区校企合作的积极性，促进柳东新区政校企联盟持续发展，实现人才资源多层次、全方位的交流共享，制定本办法。</a:t>
            </a:r>
            <a:endParaRPr lang="zh-CN" altLang="en-US" sz="2400" b="1" noProof="0" dirty="0">
              <a:ln>
                <a:noFill/>
              </a:ln>
              <a:solidFill>
                <a:schemeClr val="bg1"/>
              </a:solidFill>
              <a:effectLst/>
              <a:uLnTx/>
              <a:uFillTx/>
              <a:latin typeface="Source Han Sans SC" panose="020B0500000000000000" pitchFamily="34" charset="-122"/>
              <a:ea typeface="Source Han Sans SC" panose="020B0500000000000000" pitchFamily="34" charset="-122"/>
              <a:cs typeface="Open Sans" charset="0"/>
              <a:sym typeface="Source Han Sans SC" panose="020B0500000000000000" pitchFamily="34" charset="-122"/>
            </a:endParaRPr>
          </a:p>
        </p:txBody>
      </p:sp>
      <p:pic>
        <p:nvPicPr>
          <p:cNvPr id="11" name="图片 10" descr="111"/>
          <p:cNvPicPr>
            <a:picLocks noChangeAspect="1"/>
          </p:cNvPicPr>
          <p:nvPr/>
        </p:nvPicPr>
        <p:blipFill>
          <a:blip r:embed="rId7"/>
          <a:stretch>
            <a:fillRect/>
          </a:stretch>
        </p:blipFill>
        <p:spPr>
          <a:xfrm>
            <a:off x="963930" y="1309370"/>
            <a:ext cx="3127375" cy="4338320"/>
          </a:xfrm>
          <a:prstGeom prst="rect">
            <a:avLst/>
          </a:prstGeom>
        </p:spPr>
      </p:pic>
      <p:sp>
        <p:nvSpPr>
          <p:cNvPr id="74" name="文本框 73"/>
          <p:cNvSpPr txBox="1"/>
          <p:nvPr/>
        </p:nvSpPr>
        <p:spPr>
          <a:xfrm>
            <a:off x="1105535" y="466090"/>
            <a:ext cx="5402580" cy="583565"/>
          </a:xfrm>
          <a:prstGeom prst="rect">
            <a:avLst/>
          </a:prstGeom>
          <a:noFill/>
        </p:spPr>
        <p:txBody>
          <a:bodyPr wrap="square" rtlCol="0">
            <a:spAutoFit/>
          </a:bodyPr>
          <a:p>
            <a:r>
              <a:rPr lang="zh-CN" altLang="en-US" sz="3200" b="1" dirty="0">
                <a:solidFill>
                  <a:srgbClr val="0070C0"/>
                </a:solidFill>
                <a:sym typeface="+mn-ea"/>
              </a:rPr>
              <a:t>政策背景</a:t>
            </a:r>
            <a:r>
              <a:rPr lang="en-US" altLang="zh-CN" sz="3200" b="1" dirty="0">
                <a:solidFill>
                  <a:srgbClr val="0070C0"/>
                </a:solidFill>
                <a:sym typeface="+mn-ea"/>
              </a:rPr>
              <a:t>   </a:t>
            </a:r>
            <a:endParaRPr lang="en-US" altLang="zh-CN"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565785" y="54927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动作按钮: 上一张 3">
            <a:hlinkClick r:id="rId8" action="ppaction://hlinksldjump"/>
          </p:cNvPr>
          <p:cNvSpPr/>
          <p:nvPr/>
        </p:nvSpPr>
        <p:spPr>
          <a:xfrm>
            <a:off x="11404600" y="6000750"/>
            <a:ext cx="547370" cy="504190"/>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animEffect transition="in" filter="fade">
                                      <p:cBhvr>
                                        <p:cTn id="9"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77" y="-634"/>
            <a:ext cx="12196803" cy="6859587"/>
            <a:chOff x="-1626" y="1"/>
            <a:chExt cx="1219680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4800" y="-2668605"/>
              <a:ext cx="6443954" cy="121968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grpSp>
        <p:nvGrpSpPr>
          <p:cNvPr id="2" name="组合 1"/>
          <p:cNvGrpSpPr/>
          <p:nvPr/>
        </p:nvGrpSpPr>
        <p:grpSpPr>
          <a:xfrm>
            <a:off x="2193290" y="1811020"/>
            <a:ext cx="8356600" cy="2670175"/>
            <a:chOff x="1730162" y="2266640"/>
            <a:chExt cx="3228596" cy="3913344"/>
          </a:xfrm>
        </p:grpSpPr>
        <p:sp>
          <p:nvSpPr>
            <p:cNvPr id="3" name="圆角矩形 8"/>
            <p:cNvSpPr/>
            <p:nvPr/>
          </p:nvSpPr>
          <p:spPr>
            <a:xfrm>
              <a:off x="1730162" y="2266640"/>
              <a:ext cx="3228596" cy="3913344"/>
            </a:xfrm>
            <a:prstGeom prst="roundRect">
              <a:avLst>
                <a:gd name="adj" fmla="val 0"/>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圆角矩形 10"/>
            <p:cNvSpPr/>
            <p:nvPr/>
          </p:nvSpPr>
          <p:spPr>
            <a:xfrm>
              <a:off x="2854037" y="2667746"/>
              <a:ext cx="896941" cy="77057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7" name="PA-文本框 9"/>
          <p:cNvSpPr txBox="1"/>
          <p:nvPr>
            <p:custDataLst>
              <p:tags r:id="rId2"/>
            </p:custDataLst>
          </p:nvPr>
        </p:nvSpPr>
        <p:spPr>
          <a:xfrm>
            <a:off x="2884805" y="2902585"/>
            <a:ext cx="6972935" cy="121094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2800" dirty="0">
                <a:solidFill>
                  <a:schemeClr val="tx1"/>
                </a:solidFill>
                <a:latin typeface="微软雅黑" panose="020B0503020204020204" charset="-122"/>
                <a:ea typeface="微软雅黑" panose="020B0503020204020204" charset="-122"/>
                <a:sym typeface="Source Han Sans SC" panose="020B0500000000000000" pitchFamily="34" charset="-122"/>
              </a:rPr>
              <a:t>正式加入柳东新区政校企联盟的学校及其职工（包括学校学生）、企业及其职工。</a:t>
            </a:r>
            <a:endParaRPr lang="zh-CN" altLang="en-US" sz="2800" dirty="0">
              <a:solidFill>
                <a:schemeClr val="tx1"/>
              </a:solidFill>
              <a:latin typeface="微软雅黑" panose="020B0503020204020204" charset="-122"/>
              <a:ea typeface="微软雅黑" panose="020B0503020204020204" charset="-122"/>
              <a:sym typeface="Source Han Sans SC" panose="020B0500000000000000" pitchFamily="34" charset="-122"/>
            </a:endParaRPr>
          </a:p>
        </p:txBody>
      </p:sp>
      <p:sp>
        <p:nvSpPr>
          <p:cNvPr id="8" name="PA-文本框 6"/>
          <p:cNvSpPr txBox="1"/>
          <p:nvPr>
            <p:custDataLst>
              <p:tags r:id="rId3"/>
            </p:custDataLst>
          </p:nvPr>
        </p:nvSpPr>
        <p:spPr>
          <a:xfrm>
            <a:off x="5286876" y="2100477"/>
            <a:ext cx="1926666" cy="460375"/>
          </a:xfrm>
          <a:prstGeom prst="rect">
            <a:avLst/>
          </a:prstGeom>
          <a:noFill/>
        </p:spPr>
        <p:txBody>
          <a:bodyPr wrap="square" rtlCol="0">
            <a:spAutoFit/>
          </a:bodyPr>
          <a:lstStyle/>
          <a:p>
            <a:pPr algn="ctr"/>
            <a:r>
              <a:rPr lang="zh-CN" altLang="en-US" sz="2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奖励对象</a:t>
            </a:r>
            <a:endParaRPr lang="zh-CN" altLang="en-US" sz="2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4" name="文本框 73"/>
          <p:cNvSpPr txBox="1"/>
          <p:nvPr/>
        </p:nvSpPr>
        <p:spPr>
          <a:xfrm>
            <a:off x="1198245" y="634365"/>
            <a:ext cx="5402580" cy="583565"/>
          </a:xfrm>
          <a:prstGeom prst="rect">
            <a:avLst/>
          </a:prstGeom>
          <a:noFill/>
        </p:spPr>
        <p:txBody>
          <a:bodyPr wrap="square" rtlCol="0">
            <a:spAutoFit/>
          </a:bodyPr>
          <a:lstStyle/>
          <a:p>
            <a:r>
              <a:rPr lang="zh-CN" altLang="en-US" sz="3200" b="1" dirty="0">
                <a:solidFill>
                  <a:srgbClr val="0070C0"/>
                </a:solidFill>
                <a:sym typeface="+mn-ea"/>
              </a:rPr>
              <a:t>奖励对象</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180542" y="4918355"/>
            <a:ext cx="952998" cy="874154"/>
            <a:chOff x="3247415" y="4530039"/>
            <a:chExt cx="1270664" cy="1165539"/>
          </a:xfrm>
          <a:solidFill>
            <a:schemeClr val="accent1"/>
          </a:solidFill>
        </p:grpSpPr>
        <p:sp>
          <p:nvSpPr>
            <p:cNvPr id="15" name="矩形 10"/>
            <p:cNvSpPr>
              <a:spLocks noChangeAspect="1"/>
            </p:cNvSpPr>
            <p:nvPr/>
          </p:nvSpPr>
          <p:spPr>
            <a:xfrm rot="5400000">
              <a:off x="3299977" y="4477476"/>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noFill/>
            </a:ln>
            <a:effectLst>
              <a:outerShdw blurRad="2540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16" name="矩形 15"/>
            <p:cNvSpPr/>
            <p:nvPr/>
          </p:nvSpPr>
          <p:spPr>
            <a:xfrm>
              <a:off x="3301741" y="4805433"/>
              <a:ext cx="1160882" cy="613834"/>
            </a:xfrm>
            <a:prstGeom prst="rect">
              <a:avLst/>
            </a:prstGeom>
            <a:noFill/>
            <a:extLst>
              <a:ext uri="{909E8E84-426E-40DD-AFC4-6F175D3DCCD1}">
                <a14:hiddenFill xmlns:a14="http://schemas.microsoft.com/office/drawing/2010/main">
                  <a:grpFill/>
                </a14:hiddenFill>
              </a:ext>
            </a:extLst>
          </p:spPr>
          <p:txBody>
            <a:bodyPr wrap="square">
              <a:spAutoFit/>
            </a:bodyPr>
            <a:lstStyle/>
            <a:p>
              <a:pPr algn="ctr">
                <a:defRPr/>
              </a:pPr>
              <a:r>
                <a:rPr lang="zh-CN" altLang="en-US" sz="2400" dirty="0">
                  <a:solidFill>
                    <a:srgbClr val="FDFDFD"/>
                  </a:solidFill>
                  <a:latin typeface="楷体" panose="02010609060101010101" charset="-122"/>
                  <a:ea typeface="楷体" panose="02010609060101010101" charset="-122"/>
                </a:rPr>
                <a:t>企业</a:t>
              </a:r>
              <a:endParaRPr lang="zh-CN" altLang="en-US" sz="2400" dirty="0">
                <a:solidFill>
                  <a:srgbClr val="FDFDFD"/>
                </a:solidFill>
                <a:latin typeface="楷体" panose="02010609060101010101" charset="-122"/>
                <a:ea typeface="楷体" panose="02010609060101010101" charset="-122"/>
              </a:endParaRPr>
            </a:p>
          </p:txBody>
        </p:sp>
      </p:grpSp>
      <p:grpSp>
        <p:nvGrpSpPr>
          <p:cNvPr id="17" name="组合 16"/>
          <p:cNvGrpSpPr/>
          <p:nvPr/>
        </p:nvGrpSpPr>
        <p:grpSpPr>
          <a:xfrm>
            <a:off x="5174952" y="5378730"/>
            <a:ext cx="952998" cy="874154"/>
            <a:chOff x="3247415" y="4530039"/>
            <a:chExt cx="1270664" cy="1165539"/>
          </a:xfrm>
          <a:solidFill>
            <a:schemeClr val="accent1"/>
          </a:solidFill>
        </p:grpSpPr>
        <p:sp>
          <p:nvSpPr>
            <p:cNvPr id="18" name="矩形 10"/>
            <p:cNvSpPr>
              <a:spLocks noChangeAspect="1"/>
            </p:cNvSpPr>
            <p:nvPr/>
          </p:nvSpPr>
          <p:spPr>
            <a:xfrm rot="5400000">
              <a:off x="3299977" y="4477476"/>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tx1"/>
            </a:solidFill>
            <a:ln w="15875">
              <a:noFill/>
            </a:ln>
            <a:effectLst>
              <a:outerShdw blurRad="2540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19" name="矩形 18"/>
            <p:cNvSpPr/>
            <p:nvPr/>
          </p:nvSpPr>
          <p:spPr>
            <a:xfrm>
              <a:off x="3301741" y="4805433"/>
              <a:ext cx="1160882" cy="613834"/>
            </a:xfrm>
            <a:prstGeom prst="rect">
              <a:avLst/>
            </a:prstGeom>
            <a:noFill/>
            <a:extLst>
              <a:ext uri="{909E8E84-426E-40DD-AFC4-6F175D3DCCD1}">
                <a14:hiddenFill xmlns:a14="http://schemas.microsoft.com/office/drawing/2010/main">
                  <a:grpFill/>
                </a14:hiddenFill>
              </a:ext>
            </a:extLst>
          </p:spPr>
          <p:txBody>
            <a:bodyPr wrap="square">
              <a:spAutoFit/>
            </a:bodyPr>
            <a:lstStyle/>
            <a:p>
              <a:pPr algn="ctr">
                <a:defRPr/>
              </a:pPr>
              <a:r>
                <a:rPr lang="zh-CN" altLang="en-US" sz="2400" dirty="0">
                  <a:solidFill>
                    <a:srgbClr val="FDFDFD"/>
                  </a:solidFill>
                  <a:latin typeface="楷体" panose="02010609060101010101" charset="-122"/>
                  <a:ea typeface="楷体" panose="02010609060101010101" charset="-122"/>
                </a:rPr>
                <a:t>职工</a:t>
              </a:r>
              <a:endParaRPr lang="zh-CN" altLang="en-US" sz="2400" dirty="0">
                <a:solidFill>
                  <a:srgbClr val="FDFDFD"/>
                </a:solidFill>
                <a:latin typeface="楷体" panose="02010609060101010101" charset="-122"/>
                <a:ea typeface="楷体" panose="02010609060101010101" charset="-122"/>
              </a:endParaRPr>
            </a:p>
          </p:txBody>
        </p:sp>
      </p:grpSp>
      <p:grpSp>
        <p:nvGrpSpPr>
          <p:cNvPr id="20" name="组合 19"/>
          <p:cNvGrpSpPr/>
          <p:nvPr/>
        </p:nvGrpSpPr>
        <p:grpSpPr>
          <a:xfrm>
            <a:off x="6169362" y="4918355"/>
            <a:ext cx="952998" cy="874154"/>
            <a:chOff x="3247415" y="4530039"/>
            <a:chExt cx="1270664" cy="1165539"/>
          </a:xfrm>
          <a:solidFill>
            <a:schemeClr val="accent1"/>
          </a:solidFill>
        </p:grpSpPr>
        <p:sp>
          <p:nvSpPr>
            <p:cNvPr id="21" name="矩形 10"/>
            <p:cNvSpPr>
              <a:spLocks noChangeAspect="1"/>
            </p:cNvSpPr>
            <p:nvPr/>
          </p:nvSpPr>
          <p:spPr>
            <a:xfrm rot="5400000">
              <a:off x="3299977" y="4477476"/>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noFill/>
            </a:ln>
            <a:effectLst>
              <a:outerShdw blurRad="2540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22" name="矩形 21"/>
            <p:cNvSpPr/>
            <p:nvPr/>
          </p:nvSpPr>
          <p:spPr>
            <a:xfrm>
              <a:off x="3301741" y="4805433"/>
              <a:ext cx="1160882" cy="613834"/>
            </a:xfrm>
            <a:prstGeom prst="rect">
              <a:avLst/>
            </a:prstGeom>
            <a:noFill/>
            <a:extLst>
              <a:ext uri="{909E8E84-426E-40DD-AFC4-6F175D3DCCD1}">
                <a14:hiddenFill xmlns:a14="http://schemas.microsoft.com/office/drawing/2010/main">
                  <a:grpFill/>
                </a14:hiddenFill>
              </a:ext>
            </a:extLst>
          </p:spPr>
          <p:txBody>
            <a:bodyPr wrap="square">
              <a:spAutoFit/>
            </a:bodyPr>
            <a:lstStyle/>
            <a:p>
              <a:pPr algn="ctr">
                <a:defRPr/>
              </a:pPr>
              <a:r>
                <a:rPr lang="zh-CN" altLang="en-US" sz="2400" dirty="0">
                  <a:solidFill>
                    <a:srgbClr val="FDFDFD"/>
                  </a:solidFill>
                  <a:latin typeface="楷体" panose="02010609060101010101" charset="-122"/>
                  <a:ea typeface="楷体" panose="02010609060101010101" charset="-122"/>
                </a:rPr>
                <a:t>学校</a:t>
              </a:r>
              <a:endParaRPr lang="zh-CN" altLang="en-US" sz="2400" dirty="0">
                <a:solidFill>
                  <a:srgbClr val="FDFDFD"/>
                </a:solidFill>
                <a:latin typeface="楷体" panose="02010609060101010101" charset="-122"/>
                <a:ea typeface="楷体" panose="02010609060101010101" charset="-122"/>
              </a:endParaRPr>
            </a:p>
          </p:txBody>
        </p:sp>
      </p:grpSp>
      <p:grpSp>
        <p:nvGrpSpPr>
          <p:cNvPr id="23" name="组合 22"/>
          <p:cNvGrpSpPr/>
          <p:nvPr/>
        </p:nvGrpSpPr>
        <p:grpSpPr>
          <a:xfrm>
            <a:off x="7164407" y="5378730"/>
            <a:ext cx="952998" cy="874154"/>
            <a:chOff x="3247415" y="4530039"/>
            <a:chExt cx="1270664" cy="1165539"/>
          </a:xfrm>
          <a:solidFill>
            <a:schemeClr val="tx1"/>
          </a:solidFill>
        </p:grpSpPr>
        <p:sp>
          <p:nvSpPr>
            <p:cNvPr id="24" name="矩形 10"/>
            <p:cNvSpPr>
              <a:spLocks noChangeAspect="1"/>
            </p:cNvSpPr>
            <p:nvPr/>
          </p:nvSpPr>
          <p:spPr>
            <a:xfrm rot="5400000">
              <a:off x="3299977" y="4477476"/>
              <a:ext cx="1165539" cy="127066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noFill/>
            </a:ln>
            <a:effectLst>
              <a:outerShdw blurRad="2540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prstClr val="white"/>
                </a:solidFill>
                <a:latin typeface="Calibri" panose="020F0502020204030204"/>
                <a:ea typeface="宋体" panose="02010600030101010101" pitchFamily="2" charset="-122"/>
              </a:endParaRPr>
            </a:p>
          </p:txBody>
        </p:sp>
        <p:sp>
          <p:nvSpPr>
            <p:cNvPr id="25" name="矩形 24"/>
            <p:cNvSpPr/>
            <p:nvPr/>
          </p:nvSpPr>
          <p:spPr>
            <a:xfrm>
              <a:off x="3301741" y="4805433"/>
              <a:ext cx="1160882" cy="613834"/>
            </a:xfrm>
            <a:prstGeom prst="rect">
              <a:avLst/>
            </a:prstGeom>
            <a:noFill/>
            <a:extLst>
              <a:ext uri="{909E8E84-426E-40DD-AFC4-6F175D3DCCD1}">
                <a14:hiddenFill xmlns:a14="http://schemas.microsoft.com/office/drawing/2010/main">
                  <a:grpFill/>
                </a14:hiddenFill>
              </a:ext>
            </a:extLst>
          </p:spPr>
          <p:txBody>
            <a:bodyPr wrap="square">
              <a:spAutoFit/>
            </a:bodyPr>
            <a:lstStyle/>
            <a:p>
              <a:pPr algn="ctr">
                <a:defRPr/>
              </a:pPr>
              <a:r>
                <a:rPr lang="zh-CN" altLang="en-US" sz="2400" dirty="0">
                  <a:solidFill>
                    <a:srgbClr val="FDFDFD"/>
                  </a:solidFill>
                  <a:latin typeface="楷体" panose="02010609060101010101" charset="-122"/>
                  <a:ea typeface="楷体" panose="02010609060101010101" charset="-122"/>
                </a:rPr>
                <a:t>学生</a:t>
              </a:r>
              <a:endParaRPr lang="zh-CN" altLang="en-US" sz="2400" dirty="0">
                <a:solidFill>
                  <a:srgbClr val="FDFDFD"/>
                </a:solidFill>
                <a:latin typeface="楷体" panose="02010609060101010101" charset="-122"/>
                <a:ea typeface="楷体" panose="02010609060101010101" charset="-122"/>
              </a:endParaRPr>
            </a:p>
          </p:txBody>
        </p:sp>
      </p:grpSp>
      <p:sp>
        <p:nvSpPr>
          <p:cNvPr id="5" name="动作按钮: 上一张 4">
            <a:hlinkClick r:id="rId4" action="ppaction://hlinksldjump"/>
          </p:cNvPr>
          <p:cNvSpPr/>
          <p:nvPr/>
        </p:nvSpPr>
        <p:spPr>
          <a:xfrm>
            <a:off x="11437620" y="5986145"/>
            <a:ext cx="556260" cy="514350"/>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p:cNvSpPr/>
          <p:nvPr/>
        </p:nvSpPr>
        <p:spPr>
          <a:xfrm flipH="1">
            <a:off x="0" y="1198880"/>
            <a:ext cx="12192635" cy="1868170"/>
          </a:xfrm>
          <a:prstGeom prst="rect">
            <a:avLst/>
          </a:prstGeom>
          <a:gradFill>
            <a:gsLst>
              <a:gs pos="0">
                <a:srgbClr val="1147A6">
                  <a:alpha val="95000"/>
                </a:srgbClr>
              </a:gs>
              <a:gs pos="100000">
                <a:srgbClr val="45A6F3"/>
              </a:gs>
            </a:gsLst>
            <a:lin ang="9000000" scaled="0"/>
          </a:gradFill>
          <a:ln>
            <a:noFill/>
          </a:ln>
          <a:effectLst/>
        </p:spPr>
        <p:style>
          <a:lnRef idx="1">
            <a:schemeClr val="accent1"/>
          </a:lnRef>
          <a:fillRef idx="3">
            <a:schemeClr val="accent1"/>
          </a:fillRef>
          <a:effectRef idx="2">
            <a:schemeClr val="accent1"/>
          </a:effectRef>
          <a:fontRef idx="minor">
            <a:schemeClr val="lt1"/>
          </a:fontRef>
        </p:style>
        <p:txBody>
          <a:bodyPr lIns="91399" tIns="45698" rIns="91399" bIns="45698" rtlCol="0" anchor="ctr"/>
          <a:p>
            <a:pPr algn="ctr">
              <a:lnSpc>
                <a:spcPct val="150000"/>
              </a:lnSpc>
            </a:pPr>
            <a:endParaRPr lang="en-US" sz="140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2" name="灯片编号占位符 11"/>
          <p:cNvSpPr>
            <a:spLocks noGrp="1"/>
          </p:cNvSpPr>
          <p:nvPr>
            <p:ph type="sldNum" sz="quarter" idx="12"/>
          </p:nvPr>
        </p:nvSpPr>
        <p:spPr/>
        <p:txBody>
          <a:bodyPr/>
          <a:lstStyle/>
          <a:p>
            <a:fld id="{BB1769E3-868F-4089-A92D-4CA0C86A41BC}" type="slidenum">
              <a:rPr lang="zh-CN" altLang="en-US" smtClean="0"/>
            </a:fld>
            <a:endParaRPr lang="zh-CN" altLang="en-US"/>
          </a:p>
        </p:txBody>
      </p:sp>
      <p:sp>
        <p:nvSpPr>
          <p:cNvPr id="3" name="矩形 2"/>
          <p:cNvSpPr/>
          <p:nvPr/>
        </p:nvSpPr>
        <p:spPr>
          <a:xfrm>
            <a:off x="2927985" y="3630930"/>
            <a:ext cx="2778760" cy="25317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414135" y="3630930"/>
            <a:ext cx="2778760" cy="25317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加号 3"/>
          <p:cNvSpPr/>
          <p:nvPr/>
        </p:nvSpPr>
        <p:spPr>
          <a:xfrm>
            <a:off x="5754619" y="3171691"/>
            <a:ext cx="621278" cy="621278"/>
          </a:xfrm>
          <a:prstGeom prst="mathPlus">
            <a:avLst>
              <a:gd name="adj1" fmla="val 16977"/>
            </a:avLst>
          </a:prstGeom>
          <a:solidFill>
            <a:srgbClr val="DA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4740" y="2813050"/>
            <a:ext cx="1264920" cy="1271270"/>
            <a:chOff x="1440920" y="1688274"/>
            <a:chExt cx="1364342" cy="1364342"/>
          </a:xfrm>
          <a:effectLst>
            <a:outerShdw blurRad="50800" dist="38100" dir="8100000" algn="tr" rotWithShape="0">
              <a:prstClr val="black">
                <a:alpha val="40000"/>
              </a:prstClr>
            </a:outerShdw>
          </a:effectLst>
        </p:grpSpPr>
        <p:sp>
          <p:nvSpPr>
            <p:cNvPr id="2" name="椭圆 1"/>
            <p:cNvSpPr/>
            <p:nvPr/>
          </p:nvSpPr>
          <p:spPr>
            <a:xfrm>
              <a:off x="1440920" y="1688274"/>
              <a:ext cx="1364342" cy="13643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graph_134483"/>
            <p:cNvSpPr>
              <a:spLocks noChangeAspect="1"/>
            </p:cNvSpPr>
            <p:nvPr/>
          </p:nvSpPr>
          <p:spPr bwMode="auto">
            <a:xfrm>
              <a:off x="1835652" y="2034214"/>
              <a:ext cx="574879" cy="575188"/>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lstStyle/>
            <a:p>
              <a:endParaRPr lang="zh-CN" altLang="en-US"/>
            </a:p>
          </p:txBody>
        </p:sp>
      </p:grpSp>
      <p:grpSp>
        <p:nvGrpSpPr>
          <p:cNvPr id="11" name="组合 10"/>
          <p:cNvGrpSpPr/>
          <p:nvPr/>
        </p:nvGrpSpPr>
        <p:grpSpPr>
          <a:xfrm>
            <a:off x="7173595" y="2837180"/>
            <a:ext cx="1260475" cy="1247775"/>
            <a:chOff x="4926847" y="1688274"/>
            <a:chExt cx="1364342" cy="1364342"/>
          </a:xfrm>
          <a:effectLst>
            <a:outerShdw blurRad="50800" dist="38100" dir="8100000" algn="tr" rotWithShape="0">
              <a:prstClr val="black">
                <a:alpha val="40000"/>
              </a:prstClr>
            </a:outerShdw>
          </a:effectLst>
        </p:grpSpPr>
        <p:sp>
          <p:nvSpPr>
            <p:cNvPr id="42" name="椭圆 41"/>
            <p:cNvSpPr/>
            <p:nvPr/>
          </p:nvSpPr>
          <p:spPr>
            <a:xfrm>
              <a:off x="4926847" y="1688274"/>
              <a:ext cx="1364342" cy="13643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graph_134483"/>
            <p:cNvSpPr>
              <a:spLocks noChangeAspect="1"/>
            </p:cNvSpPr>
            <p:nvPr/>
          </p:nvSpPr>
          <p:spPr bwMode="auto">
            <a:xfrm>
              <a:off x="5321424" y="2035565"/>
              <a:ext cx="575188" cy="572488"/>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lstStyle/>
            <a:p>
              <a:endParaRPr lang="zh-CN" altLang="en-US"/>
            </a:p>
          </p:txBody>
        </p:sp>
      </p:grpSp>
      <p:grpSp>
        <p:nvGrpSpPr>
          <p:cNvPr id="16" name="组合 15"/>
          <p:cNvGrpSpPr/>
          <p:nvPr/>
        </p:nvGrpSpPr>
        <p:grpSpPr>
          <a:xfrm>
            <a:off x="3180642" y="4194771"/>
            <a:ext cx="2280289" cy="1292060"/>
            <a:chOff x="1557295" y="1866761"/>
            <a:chExt cx="2280289" cy="1292060"/>
          </a:xfrm>
        </p:grpSpPr>
        <p:sp>
          <p:nvSpPr>
            <p:cNvPr id="17" name="矩形 16"/>
            <p:cNvSpPr/>
            <p:nvPr/>
          </p:nvSpPr>
          <p:spPr>
            <a:xfrm>
              <a:off x="1557296" y="2328876"/>
              <a:ext cx="2280288" cy="829945"/>
            </a:xfrm>
            <a:prstGeom prst="rect">
              <a:avLst/>
            </a:prstGeom>
          </p:spPr>
          <p:txBody>
            <a:bodyPr wrap="square">
              <a:spAutoFit/>
            </a:bodyPr>
            <a:lstStyle/>
            <a:p>
              <a:pPr algn="just">
                <a:lnSpc>
                  <a:spcPct val="120000"/>
                </a:lnSpc>
              </a:pPr>
              <a:r>
                <a:rPr lang="zh-CN" altLang="en-US" sz="2000" dirty="0">
                  <a:solidFill>
                    <a:schemeClr val="tx1"/>
                  </a:solidFill>
                  <a:latin typeface="微软雅黑" panose="020B0503020204020204" charset="-122"/>
                  <a:ea typeface="微软雅黑" panose="020B0503020204020204" charset="-122"/>
                </a:rPr>
                <a:t>公办或民办的全日制学校</a:t>
              </a:r>
              <a:endParaRPr lang="zh-CN" altLang="en-US" sz="2000" dirty="0">
                <a:solidFill>
                  <a:schemeClr val="tx1"/>
                </a:solidFill>
                <a:latin typeface="微软雅黑" panose="020B0503020204020204" charset="-122"/>
                <a:ea typeface="微软雅黑" panose="020B0503020204020204" charset="-122"/>
              </a:endParaRPr>
            </a:p>
          </p:txBody>
        </p:sp>
        <p:sp>
          <p:nvSpPr>
            <p:cNvPr id="18" name="矩形 17"/>
            <p:cNvSpPr/>
            <p:nvPr/>
          </p:nvSpPr>
          <p:spPr>
            <a:xfrm>
              <a:off x="1557295" y="1866761"/>
              <a:ext cx="2241974" cy="534035"/>
            </a:xfrm>
            <a:prstGeom prst="rect">
              <a:avLst/>
            </a:prstGeom>
          </p:spPr>
          <p:txBody>
            <a:bodyPr wrap="square">
              <a:spAutoFit/>
            </a:bodyPr>
            <a:lstStyle/>
            <a:p>
              <a:pPr algn="ctr">
                <a:lnSpc>
                  <a:spcPct val="120000"/>
                </a:lnSpc>
              </a:pPr>
              <a:r>
                <a:rPr lang="zh-CN" altLang="en-US" sz="2400" b="1" dirty="0">
                  <a:solidFill>
                    <a:schemeClr val="accent5">
                      <a:lumMod val="75000"/>
                    </a:schemeClr>
                  </a:solidFill>
                </a:rPr>
                <a:t>学校</a:t>
              </a:r>
              <a:endParaRPr lang="zh-CN" altLang="en-US" sz="2400" b="1" dirty="0">
                <a:solidFill>
                  <a:schemeClr val="accent5">
                    <a:lumMod val="75000"/>
                  </a:schemeClr>
                </a:solidFill>
              </a:endParaRPr>
            </a:p>
          </p:txBody>
        </p:sp>
      </p:grpSp>
      <p:grpSp>
        <p:nvGrpSpPr>
          <p:cNvPr id="19" name="组合 18"/>
          <p:cNvGrpSpPr/>
          <p:nvPr/>
        </p:nvGrpSpPr>
        <p:grpSpPr>
          <a:xfrm>
            <a:off x="6663434" y="4194771"/>
            <a:ext cx="2280289" cy="1881975"/>
            <a:chOff x="1557295" y="1866761"/>
            <a:chExt cx="2280289" cy="1881975"/>
          </a:xfrm>
        </p:grpSpPr>
        <p:sp>
          <p:nvSpPr>
            <p:cNvPr id="20" name="矩形 19"/>
            <p:cNvSpPr/>
            <p:nvPr/>
          </p:nvSpPr>
          <p:spPr>
            <a:xfrm>
              <a:off x="1557296" y="2328876"/>
              <a:ext cx="2280288" cy="1419860"/>
            </a:xfrm>
            <a:prstGeom prst="rect">
              <a:avLst/>
            </a:prstGeom>
          </p:spPr>
          <p:txBody>
            <a:bodyPr wrap="square">
              <a:spAutoFit/>
            </a:bodyPr>
            <a:lstStyle/>
            <a:p>
              <a:pPr algn="just">
                <a:lnSpc>
                  <a:spcPct val="120000"/>
                </a:lnSpc>
              </a:pPr>
              <a:r>
                <a:rPr lang="zh-CN" altLang="en-US" dirty="0">
                  <a:solidFill>
                    <a:schemeClr val="tx1"/>
                  </a:solidFill>
                  <a:latin typeface="微软雅黑" panose="020B0503020204020204" charset="-122"/>
                  <a:ea typeface="微软雅黑" panose="020B0503020204020204" charset="-122"/>
                </a:rPr>
                <a:t>具有相当规模，年销售额在行业中处于领先位置，在本领域内有一定影响力。</a:t>
              </a:r>
              <a:endParaRPr lang="zh-CN" altLang="en-US" dirty="0">
                <a:solidFill>
                  <a:schemeClr val="tx1"/>
                </a:solidFill>
                <a:latin typeface="微软雅黑" panose="020B0503020204020204" charset="-122"/>
                <a:ea typeface="微软雅黑" panose="020B0503020204020204" charset="-122"/>
              </a:endParaRPr>
            </a:p>
          </p:txBody>
        </p:sp>
        <p:sp>
          <p:nvSpPr>
            <p:cNvPr id="21" name="矩形 20"/>
            <p:cNvSpPr/>
            <p:nvPr/>
          </p:nvSpPr>
          <p:spPr>
            <a:xfrm>
              <a:off x="1557295" y="1866761"/>
              <a:ext cx="2241974" cy="534035"/>
            </a:xfrm>
            <a:prstGeom prst="rect">
              <a:avLst/>
            </a:prstGeom>
          </p:spPr>
          <p:txBody>
            <a:bodyPr wrap="square">
              <a:spAutoFit/>
            </a:bodyPr>
            <a:lstStyle/>
            <a:p>
              <a:pPr algn="ctr">
                <a:lnSpc>
                  <a:spcPct val="120000"/>
                </a:lnSpc>
              </a:pPr>
              <a:r>
                <a:rPr lang="zh-CN" altLang="en-US" sz="2400" b="1" dirty="0">
                  <a:solidFill>
                    <a:schemeClr val="accent5">
                      <a:lumMod val="75000"/>
                    </a:schemeClr>
                  </a:solidFill>
                </a:rPr>
                <a:t>企业</a:t>
              </a:r>
              <a:endParaRPr lang="zh-CN" altLang="en-US" sz="2400" b="1" dirty="0">
                <a:solidFill>
                  <a:schemeClr val="accent5">
                    <a:lumMod val="75000"/>
                  </a:schemeClr>
                </a:solidFill>
              </a:endParaRPr>
            </a:p>
          </p:txBody>
        </p:sp>
      </p:grpSp>
      <p:sp>
        <p:nvSpPr>
          <p:cNvPr id="74" name="文本框 73"/>
          <p:cNvSpPr txBox="1"/>
          <p:nvPr/>
        </p:nvSpPr>
        <p:spPr>
          <a:xfrm>
            <a:off x="1191260" y="510540"/>
            <a:ext cx="5402580" cy="583565"/>
          </a:xfrm>
          <a:prstGeom prst="rect">
            <a:avLst/>
          </a:prstGeom>
          <a:noFill/>
        </p:spPr>
        <p:txBody>
          <a:bodyPr wrap="square" rtlCol="0">
            <a:spAutoFit/>
          </a:bodyPr>
          <a:lstStyle/>
          <a:p>
            <a:r>
              <a:rPr lang="zh-CN" altLang="en-US" sz="3200" b="1" dirty="0">
                <a:solidFill>
                  <a:srgbClr val="0070C0"/>
                </a:solidFill>
                <a:sym typeface="+mn-ea"/>
              </a:rPr>
              <a:t>加入联盟</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1510" y="593725"/>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709420" y="1882140"/>
            <a:ext cx="8773795" cy="829945"/>
          </a:xfrm>
          <a:prstGeom prst="rect">
            <a:avLst/>
          </a:prstGeom>
          <a:noFill/>
        </p:spPr>
        <p:txBody>
          <a:bodyPr wrap="square" rtlCol="0">
            <a:spAutoFit/>
          </a:bodyPr>
          <a:p>
            <a:pPr algn="ctr"/>
            <a:r>
              <a:rPr lang="en-US" altLang="zh-CN" sz="2400" b="1"/>
              <a:t>柳东新区政校企联盟实行邀请成员加入和自荐加入的方式。</a:t>
            </a:r>
            <a:endParaRPr lang="en-US" altLang="zh-CN" sz="2400" b="1"/>
          </a:p>
          <a:p>
            <a:pPr algn="ctr"/>
            <a:r>
              <a:rPr lang="en-US" altLang="zh-CN" sz="2400" b="1"/>
              <a:t>学校和新区企业可向柳东新区政校企联盟秘书处咨询并报名加入。</a:t>
            </a:r>
            <a:endParaRPr lang="en-US" altLang="zh-CN" sz="2400" b="1"/>
          </a:p>
        </p:txBody>
      </p:sp>
      <p:sp>
        <p:nvSpPr>
          <p:cNvPr id="7" name="文本框 6"/>
          <p:cNvSpPr txBox="1"/>
          <p:nvPr/>
        </p:nvSpPr>
        <p:spPr>
          <a:xfrm>
            <a:off x="798830" y="1352550"/>
            <a:ext cx="6287770" cy="521970"/>
          </a:xfrm>
          <a:prstGeom prst="rect">
            <a:avLst/>
          </a:prstGeom>
          <a:noFill/>
        </p:spPr>
        <p:txBody>
          <a:bodyPr wrap="square" rtlCol="0">
            <a:spAutoFit/>
          </a:bodyPr>
          <a:p>
            <a:pPr algn="ctr">
              <a:buClrTx/>
              <a:buSzTx/>
              <a:buFontTx/>
            </a:pPr>
            <a:r>
              <a:rPr lang="en-US" altLang="zh-CN" sz="2800" b="1">
                <a:ln w="6600">
                  <a:solidFill>
                    <a:schemeClr val="accent2"/>
                  </a:solidFill>
                  <a:prstDash val="solid"/>
                </a:ln>
                <a:solidFill>
                  <a:srgbClr val="FFFFFF"/>
                </a:solidFill>
                <a:effectLst>
                  <a:outerShdw dist="38100" dir="2700000" algn="tl" rotWithShape="0">
                    <a:schemeClr val="accent2"/>
                  </a:outerShdw>
                </a:effectLst>
                <a:sym typeface="方正公文小标宋" panose="02000500000000000000" charset="-122"/>
              </a:rPr>
              <a:t>采取邀请成员加入与自荐加入2种方式</a:t>
            </a:r>
            <a:r>
              <a:rPr lang="zh-CN" altLang="en-US" sz="2400" b="1">
                <a:ln w="6600">
                  <a:solidFill>
                    <a:schemeClr val="accent2"/>
                  </a:solidFill>
                  <a:prstDash val="solid"/>
                </a:ln>
                <a:solidFill>
                  <a:srgbClr val="FFFFFF"/>
                </a:solidFill>
                <a:effectLst>
                  <a:outerShdw dist="38100" dir="2700000" algn="tl" rotWithShape="0">
                    <a:schemeClr val="accent2"/>
                  </a:outerShdw>
                </a:effectLst>
                <a:sym typeface="方正公文小标宋" panose="02000500000000000000" charset="-122"/>
              </a:rPr>
              <a:t>：</a:t>
            </a:r>
            <a:endParaRPr lang="zh-CN" altLang="en-US" sz="2400" b="1">
              <a:ln w="6600">
                <a:solidFill>
                  <a:schemeClr val="accent2"/>
                </a:solidFill>
                <a:prstDash val="solid"/>
              </a:ln>
              <a:solidFill>
                <a:srgbClr val="FFFFFF"/>
              </a:solidFill>
              <a:effectLst>
                <a:outerShdw dist="38100" dir="2700000" algn="tl" rotWithShape="0">
                  <a:schemeClr val="accent2"/>
                </a:outerShdw>
              </a:effectLst>
              <a:sym typeface="方正公文小标宋" panose="02000500000000000000" charset="-122"/>
            </a:endParaRPr>
          </a:p>
        </p:txBody>
      </p:sp>
      <p:sp>
        <p:nvSpPr>
          <p:cNvPr id="8" name="动作按钮: 上一张 7">
            <a:hlinkClick r:id="rId1" action="ppaction://hlinksldjump"/>
          </p:cNvPr>
          <p:cNvSpPr/>
          <p:nvPr/>
        </p:nvSpPr>
        <p:spPr>
          <a:xfrm>
            <a:off x="11450320" y="5996940"/>
            <a:ext cx="563245" cy="514350"/>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1"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03" y="-634"/>
            <a:ext cx="12201883" cy="6859587"/>
            <a:chOff x="-1626" y="1"/>
            <a:chExt cx="1220188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0007" dist="310007" dir="7680000" sy="30000" kx="1300200" algn="ctr" rotWithShape="0">
                    <a:prstClr val="black">
                      <a:alpha val="32000"/>
                    </a:prstClr>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9880" y="-2668605"/>
              <a:ext cx="6443954" cy="121968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0007" dist="310007" dir="7680000" sy="30000" kx="1300200" algn="ctr" rotWithShape="0">
                    <a:prstClr val="black">
                      <a:alpha val="32000"/>
                    </a:prstClr>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8" name="PA-文本框 6"/>
          <p:cNvSpPr txBox="1"/>
          <p:nvPr>
            <p:custDataLst>
              <p:tags r:id="rId2"/>
            </p:custDataLst>
          </p:nvPr>
        </p:nvSpPr>
        <p:spPr>
          <a:xfrm>
            <a:off x="7477626" y="2437027"/>
            <a:ext cx="1926666" cy="307777"/>
          </a:xfrm>
          <a:prstGeom prst="rect">
            <a:avLst/>
          </a:prstGeom>
          <a:noFill/>
        </p:spPr>
        <p:txBody>
          <a:bodyPr wrap="square" rtlCol="0">
            <a:spAutoFit/>
          </a:bodyPr>
          <a:lstStyle/>
          <a:p>
            <a:pPr algn="ctr"/>
            <a:r>
              <a:rPr lang="zh-CN" altLang="en-US" sz="1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输入您的标题</a:t>
            </a:r>
            <a:endParaRPr lang="en-US" sz="1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4" name="文本框 73"/>
          <p:cNvSpPr txBox="1"/>
          <p:nvPr/>
        </p:nvSpPr>
        <p:spPr>
          <a:xfrm>
            <a:off x="1198245" y="634365"/>
            <a:ext cx="5402580" cy="583565"/>
          </a:xfrm>
          <a:prstGeom prst="rect">
            <a:avLst/>
          </a:prstGeom>
          <a:noFill/>
        </p:spPr>
        <p:txBody>
          <a:bodyPr wrap="square" rtlCol="0">
            <a:spAutoFit/>
          </a:bodyPr>
          <a:p>
            <a:r>
              <a:rPr lang="zh-CN" altLang="en-US" sz="3200" b="1" dirty="0">
                <a:solidFill>
                  <a:srgbClr val="0070C0"/>
                </a:solidFill>
                <a:sym typeface="+mn-ea"/>
              </a:rPr>
              <a:t>奖项设置</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矩形 22"/>
          <p:cNvSpPr/>
          <p:nvPr/>
        </p:nvSpPr>
        <p:spPr>
          <a:xfrm>
            <a:off x="1183640" y="1783080"/>
            <a:ext cx="9288145" cy="150177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p>
            <a:r>
              <a:rPr lang="en-US" sz="1350" dirty="0">
                <a:solidFill>
                  <a:schemeClr val="tx1"/>
                </a:solidFill>
                <a:latin typeface="微软雅黑" panose="020B0503020204020204" charset="-122"/>
                <a:ea typeface="微软雅黑" panose="020B0503020204020204" charset="-122"/>
              </a:rPr>
              <a:t>  </a:t>
            </a:r>
            <a:r>
              <a:rPr lang="en-US" sz="1600" dirty="0">
                <a:solidFill>
                  <a:schemeClr val="tx1"/>
                </a:solidFill>
                <a:latin typeface="微软雅黑" panose="020B0503020204020204" charset="-122"/>
                <a:ea typeface="微软雅黑" panose="020B0503020204020204" charset="-122"/>
              </a:rPr>
              <a:t>    </a:t>
            </a:r>
            <a:r>
              <a:rPr sz="2000" dirty="0">
                <a:solidFill>
                  <a:schemeClr val="tx1"/>
                </a:solidFill>
                <a:latin typeface="微软雅黑" panose="020B0503020204020204" charset="-122"/>
                <a:ea typeface="微软雅黑" panose="020B0503020204020204" charset="-122"/>
              </a:rPr>
              <a:t>在柳东新区政校企联盟学校成员单位中设置“柳东新区政校企联盟优秀学校”奖，从</a:t>
            </a:r>
            <a:r>
              <a:rPr sz="2000" dirty="0">
                <a:solidFill>
                  <a:srgbClr val="FF0000"/>
                </a:solidFill>
                <a:latin typeface="微软雅黑" panose="020B0503020204020204" charset="-122"/>
                <a:ea typeface="微软雅黑" panose="020B0503020204020204" charset="-122"/>
              </a:rPr>
              <a:t>校企合作、顶岗实习、“引企入教”、产教协同育人等</a:t>
            </a:r>
            <a:r>
              <a:rPr sz="2000" dirty="0">
                <a:solidFill>
                  <a:schemeClr val="tx1"/>
                </a:solidFill>
                <a:latin typeface="微软雅黑" panose="020B0503020204020204" charset="-122"/>
                <a:ea typeface="微软雅黑" panose="020B0503020204020204" charset="-122"/>
              </a:rPr>
              <a:t>方面对申报单位进行综合评定。每两年评选一次，每次奖励名额最多不超过</a:t>
            </a:r>
            <a:r>
              <a:rPr sz="2000" dirty="0">
                <a:solidFill>
                  <a:srgbClr val="FF0000"/>
                </a:solidFill>
                <a:latin typeface="微软雅黑" panose="020B0503020204020204" charset="-122"/>
                <a:ea typeface="微软雅黑" panose="020B0503020204020204" charset="-122"/>
              </a:rPr>
              <a:t>3个</a:t>
            </a:r>
            <a:r>
              <a:rPr sz="2000" dirty="0">
                <a:solidFill>
                  <a:schemeClr val="tx1"/>
                </a:solidFill>
                <a:latin typeface="微软雅黑" panose="020B0503020204020204" charset="-122"/>
                <a:ea typeface="微软雅黑" panose="020B0503020204020204" charset="-122"/>
              </a:rPr>
              <a:t>。对获奖的学校给予一次性奖励</a:t>
            </a:r>
            <a:r>
              <a:rPr sz="2000" dirty="0">
                <a:solidFill>
                  <a:srgbClr val="FF0000"/>
                </a:solidFill>
                <a:latin typeface="微软雅黑" panose="020B0503020204020204" charset="-122"/>
                <a:ea typeface="微软雅黑" panose="020B0503020204020204" charset="-122"/>
              </a:rPr>
              <a:t>5万元</a:t>
            </a:r>
            <a:r>
              <a:rPr sz="2000" dirty="0">
                <a:solidFill>
                  <a:schemeClr val="tx1"/>
                </a:solidFill>
                <a:latin typeface="微软雅黑" panose="020B0503020204020204" charset="-122"/>
                <a:ea typeface="微软雅黑" panose="020B0503020204020204" charset="-122"/>
              </a:rPr>
              <a:t>，并颁发奖牌。</a:t>
            </a:r>
            <a:endParaRPr sz="2000" dirty="0">
              <a:solidFill>
                <a:schemeClr val="tx1"/>
              </a:solidFill>
              <a:latin typeface="微软雅黑" panose="020B0503020204020204" charset="-122"/>
              <a:ea typeface="微软雅黑" panose="020B0503020204020204" charset="-122"/>
            </a:endParaRPr>
          </a:p>
        </p:txBody>
      </p:sp>
      <p:sp>
        <p:nvSpPr>
          <p:cNvPr id="24" name="矩形 23"/>
          <p:cNvSpPr/>
          <p:nvPr/>
        </p:nvSpPr>
        <p:spPr>
          <a:xfrm>
            <a:off x="3560445" y="1226185"/>
            <a:ext cx="4244975" cy="5651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p>
            <a:pPr algn="ctr"/>
            <a:r>
              <a:rPr lang="zh-CN" altLang="en-US" sz="2000" b="1" dirty="0">
                <a:latin typeface="微软雅黑" panose="020B0503020204020204" charset="-122"/>
                <a:ea typeface="微软雅黑" panose="020B0503020204020204" charset="-122"/>
              </a:rPr>
              <a:t>一、柳东新区政校企联盟优秀学校奖</a:t>
            </a:r>
            <a:endParaRPr lang="zh-CN" altLang="en-US" sz="2000" b="1" dirty="0">
              <a:latin typeface="微软雅黑" panose="020B0503020204020204" charset="-122"/>
              <a:ea typeface="微软雅黑" panose="020B0503020204020204" charset="-122"/>
            </a:endParaRPr>
          </a:p>
        </p:txBody>
      </p:sp>
      <p:sp>
        <p:nvSpPr>
          <p:cNvPr id="4" name="圆角矩形 3"/>
          <p:cNvSpPr/>
          <p:nvPr/>
        </p:nvSpPr>
        <p:spPr>
          <a:xfrm>
            <a:off x="986155" y="3732530"/>
            <a:ext cx="4208145" cy="2860040"/>
          </a:xfrm>
          <a:prstGeom prst="roundRect">
            <a:avLst/>
          </a:prstGeom>
          <a:noFill/>
          <a:ln w="12700" cap="flat" cmpd="sng" algn="ctr">
            <a:solidFill>
              <a:srgbClr val="C00000"/>
            </a:solid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5" name="组合 4"/>
          <p:cNvGrpSpPr/>
          <p:nvPr/>
        </p:nvGrpSpPr>
        <p:grpSpPr>
          <a:xfrm>
            <a:off x="2241550" y="3354070"/>
            <a:ext cx="1887855" cy="79946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7" name="椭圆 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12" name="椭圆 11"/>
          <p:cNvSpPr/>
          <p:nvPr/>
        </p:nvSpPr>
        <p:spPr>
          <a:xfrm>
            <a:off x="3865880" y="3552190"/>
            <a:ext cx="415925" cy="412115"/>
          </a:xfrm>
          <a:prstGeom prst="ellipse">
            <a:avLst/>
          </a:prstGeom>
          <a:solidFill>
            <a:srgbClr val="FE0000"/>
          </a:solidFill>
          <a:ln w="25400" cap="flat" cmpd="sng" algn="ctr">
            <a:noFill/>
            <a:prstDash val="solid"/>
          </a:ln>
          <a:effectLst>
            <a:outerShdw blurRad="254000" dist="127000" dir="8100000" algn="tr" rotWithShape="0">
              <a:prstClr val="black">
                <a:alpha val="60000"/>
              </a:prstClr>
            </a:outerShdw>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r>
              <a:rPr lang="en-US" altLang="zh-CN" kern="0" noProof="0">
                <a:ln>
                  <a:noFill/>
                </a:ln>
                <a:solidFill>
                  <a:prstClr val="white"/>
                </a:solidFill>
                <a:effectLst/>
                <a:uLnTx/>
                <a:uFillTx/>
                <a:latin typeface="Comic Sans MS" panose="030F0702030302020204" charset="0"/>
                <a:cs typeface="Comic Sans MS" panose="030F0702030302020204" charset="0"/>
                <a:sym typeface="+mn-lt"/>
              </a:rPr>
              <a:t>1</a:t>
            </a:r>
            <a:endParaRPr kumimoji="0" lang="zh-CN" altLang="en-US" sz="1800" b="0" i="0" u="none" strike="noStrike" kern="0" cap="none" spc="0" normalizeH="0" baseline="0" noProof="0">
              <a:ln>
                <a:noFill/>
              </a:ln>
              <a:solidFill>
                <a:prstClr val="white"/>
              </a:solidFill>
              <a:effectLst/>
              <a:uLnTx/>
              <a:uFillTx/>
              <a:latin typeface="Comic Sans MS" panose="030F0702030302020204" charset="0"/>
              <a:ea typeface="+mn-ea"/>
              <a:cs typeface="Comic Sans MS" panose="030F0702030302020204" charset="0"/>
              <a:sym typeface="+mn-lt"/>
            </a:endParaRPr>
          </a:p>
        </p:txBody>
      </p:sp>
      <p:sp>
        <p:nvSpPr>
          <p:cNvPr id="38" name="矩形 37"/>
          <p:cNvSpPr/>
          <p:nvPr/>
        </p:nvSpPr>
        <p:spPr>
          <a:xfrm>
            <a:off x="2631395" y="3569635"/>
            <a:ext cx="1097280" cy="368300"/>
          </a:xfrm>
          <a:prstGeom prst="rect">
            <a:avLst/>
          </a:prstGeom>
        </p:spPr>
        <p:txBody>
          <a:bodyPr wrap="none">
            <a:spAutoFit/>
          </a:bodyPr>
          <a:p>
            <a:pPr>
              <a:buFontTx/>
              <a:buNone/>
            </a:pPr>
            <a:r>
              <a:rPr lang="zh-CN" altLang="en-US" b="1">
                <a:solidFill>
                  <a:srgbClr val="C00000"/>
                </a:solidFill>
                <a:effectLst>
                  <a:outerShdw blurRad="50800" dist="38100" dir="13500000" algn="br" rotWithShape="0">
                    <a:prstClr val="black">
                      <a:alpha val="40000"/>
                    </a:prstClr>
                  </a:outerShdw>
                </a:effectLst>
                <a:latin typeface="微软雅黑" panose="020B0503020204020204" charset="-122"/>
                <a:ea typeface="微软雅黑" panose="020B0503020204020204" charset="-122"/>
                <a:cs typeface="+mn-ea"/>
                <a:sym typeface="+mn-lt"/>
              </a:rPr>
              <a:t>申报材料</a:t>
            </a:r>
            <a:endParaRPr lang="zh-CN" altLang="en-US" b="1">
              <a:solidFill>
                <a:srgbClr val="C00000"/>
              </a:solidFill>
              <a:effectLst>
                <a:outerShdw blurRad="50800" dist="38100" dir="13500000" algn="br" rotWithShape="0">
                  <a:prstClr val="black">
                    <a:alpha val="40000"/>
                  </a:prstClr>
                </a:outerShdw>
              </a:effectLst>
              <a:latin typeface="微软雅黑" panose="020B0503020204020204" charset="-122"/>
              <a:ea typeface="微软雅黑" panose="020B0503020204020204" charset="-122"/>
              <a:cs typeface="+mn-ea"/>
              <a:sym typeface="+mn-lt"/>
            </a:endParaRPr>
          </a:p>
        </p:txBody>
      </p:sp>
      <p:sp>
        <p:nvSpPr>
          <p:cNvPr id="13" name="TextBox 20"/>
          <p:cNvSpPr txBox="1"/>
          <p:nvPr/>
        </p:nvSpPr>
        <p:spPr>
          <a:xfrm>
            <a:off x="1198245" y="4265930"/>
            <a:ext cx="3752215" cy="1961515"/>
          </a:xfrm>
          <a:prstGeom prst="rect">
            <a:avLst/>
          </a:prstGeom>
          <a:noFill/>
        </p:spPr>
        <p:txBody>
          <a:bodyPr wrap="square" lIns="0" tIns="0" rIns="0" bIns="0" rtlCol="0">
            <a:spAutoFit/>
          </a:bodyPr>
          <a:p>
            <a:pPr>
              <a:lnSpc>
                <a:spcPct val="120000"/>
              </a:lnSpc>
              <a:buFontTx/>
              <a:buNone/>
            </a:pP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1. 《柳东新区政校企联盟优秀学校申报表》</a:t>
            </a:r>
            <a:r>
              <a:rPr lang="zh-CN" altLang="en-US" sz="150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（通过线上申报系统填报后自主打印生成）</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30000"/>
              </a:lnSpc>
              <a:buFontTx/>
              <a:buNone/>
            </a:pP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2. 校企合作协议书</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3.</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《政校企联盟成员单位合作情况表》</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4.</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“引校入企”、“订单班”、顶岗实习、产教协同育人等校企合作相关成果原始材料</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5</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 申报表所涉及的其他相关材料</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sp>
        <p:nvSpPr>
          <p:cNvPr id="14" name="圆角矩形 13"/>
          <p:cNvSpPr/>
          <p:nvPr/>
        </p:nvSpPr>
        <p:spPr>
          <a:xfrm>
            <a:off x="5334000" y="3732530"/>
            <a:ext cx="6103620" cy="2860040"/>
          </a:xfrm>
          <a:prstGeom prst="roundRect">
            <a:avLst/>
          </a:prstGeom>
          <a:noFill/>
          <a:ln w="12700" cap="flat" cmpd="sng" algn="ctr">
            <a:solidFill>
              <a:srgbClr val="C00000"/>
            </a:solid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15" name="组合 14"/>
          <p:cNvGrpSpPr/>
          <p:nvPr/>
        </p:nvGrpSpPr>
        <p:grpSpPr>
          <a:xfrm>
            <a:off x="7005320" y="3354070"/>
            <a:ext cx="1887855" cy="79946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18" name="椭圆 17"/>
          <p:cNvSpPr/>
          <p:nvPr/>
        </p:nvSpPr>
        <p:spPr>
          <a:xfrm>
            <a:off x="8646160" y="3569335"/>
            <a:ext cx="415925" cy="412115"/>
          </a:xfrm>
          <a:prstGeom prst="ellipse">
            <a:avLst/>
          </a:prstGeom>
          <a:solidFill>
            <a:srgbClr val="FE0000"/>
          </a:solidFill>
          <a:ln w="25400" cap="flat" cmpd="sng" algn="ctr">
            <a:noFill/>
            <a:prstDash val="solid"/>
          </a:ln>
          <a:effectLst>
            <a:outerShdw blurRad="254000" dist="127000" dir="8100000" algn="tr" rotWithShape="0">
              <a:prstClr val="black">
                <a:alpha val="60000"/>
              </a:prstClr>
            </a:outerShdw>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r>
              <a:rPr lang="en-US" altLang="zh-CN" kern="0" noProof="0">
                <a:ln>
                  <a:noFill/>
                </a:ln>
                <a:solidFill>
                  <a:prstClr val="white"/>
                </a:solidFill>
                <a:effectLst/>
                <a:uLnTx/>
                <a:uFillTx/>
                <a:latin typeface="Comic Sans MS" panose="030F0702030302020204" charset="0"/>
                <a:cs typeface="Comic Sans MS" panose="030F0702030302020204" charset="0"/>
                <a:sym typeface="+mn-lt"/>
              </a:rPr>
              <a:t>2</a:t>
            </a:r>
            <a:endParaRPr kumimoji="0" lang="zh-CN" altLang="en-US" sz="1800" b="0" i="0" u="none" strike="noStrike" kern="0" cap="none" spc="0" normalizeH="0" baseline="0" noProof="0">
              <a:ln>
                <a:noFill/>
              </a:ln>
              <a:solidFill>
                <a:prstClr val="white"/>
              </a:solidFill>
              <a:effectLst/>
              <a:uLnTx/>
              <a:uFillTx/>
              <a:latin typeface="Comic Sans MS" panose="030F0702030302020204" charset="0"/>
              <a:ea typeface="+mn-ea"/>
              <a:cs typeface="Comic Sans MS" panose="030F0702030302020204" charset="0"/>
              <a:sym typeface="+mn-lt"/>
            </a:endParaRPr>
          </a:p>
        </p:txBody>
      </p:sp>
      <p:sp>
        <p:nvSpPr>
          <p:cNvPr id="19" name="矩形 18"/>
          <p:cNvSpPr/>
          <p:nvPr/>
        </p:nvSpPr>
        <p:spPr>
          <a:xfrm>
            <a:off x="7395165" y="3569635"/>
            <a:ext cx="1097280" cy="368300"/>
          </a:xfrm>
          <a:prstGeom prst="rect">
            <a:avLst/>
          </a:prstGeom>
        </p:spPr>
        <p:txBody>
          <a:bodyPr wrap="none">
            <a:spAutoFit/>
          </a:bodyPr>
          <a:p>
            <a:pPr>
              <a:buFontTx/>
              <a:buNone/>
            </a:pPr>
            <a:r>
              <a:rPr lang="zh-CN" altLang="en-US"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材料要求</a:t>
            </a:r>
            <a:endParaRPr lang="zh-CN" altLang="en-US" b="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20" name="TextBox 20"/>
          <p:cNvSpPr txBox="1"/>
          <p:nvPr/>
        </p:nvSpPr>
        <p:spPr>
          <a:xfrm>
            <a:off x="5473700" y="4272280"/>
            <a:ext cx="5963920" cy="2065655"/>
          </a:xfrm>
          <a:prstGeom prst="rect">
            <a:avLst/>
          </a:prstGeom>
          <a:noFill/>
        </p:spPr>
        <p:txBody>
          <a:bodyPr wrap="square" lIns="0" tIns="0" rIns="0" bIns="0" rtlCol="0">
            <a:spAutoFit/>
          </a:bodyPr>
          <a:p>
            <a:pPr>
              <a:lnSpc>
                <a:spcPct val="160000"/>
              </a:lnSpc>
              <a:buFontTx/>
              <a:buNone/>
            </a:pPr>
            <a:r>
              <a:rPr lang="en-US" altLang="zh-CN" sz="1400">
                <a:latin typeface="微软雅黑" panose="020B0503020204020204" charset="-122"/>
                <a:ea typeface="微软雅黑" panose="020B0503020204020204" charset="-122"/>
                <a:cs typeface="微软雅黑" panose="020B0503020204020204" charset="-122"/>
                <a:sym typeface="+mn-ea"/>
              </a:rPr>
              <a:t>1.</a:t>
            </a:r>
            <a:r>
              <a:rPr lang="zh-CN" altLang="en-US" sz="1400">
                <a:latin typeface="微软雅黑" panose="020B0503020204020204" charset="-122"/>
                <a:ea typeface="微软雅黑" panose="020B0503020204020204" charset="-122"/>
                <a:cs typeface="微软雅黑" panose="020B0503020204020204" charset="-122"/>
                <a:sym typeface="+mn-ea"/>
              </a:rPr>
              <a:t>《申报表》需如实填写校企合作信息内容并加盖单位公章，并根据所填的校企合作内容提供相应原始材料。</a:t>
            </a:r>
            <a:endParaRPr lang="zh-CN" altLang="en-US" sz="1400">
              <a:latin typeface="微软雅黑" panose="020B0503020204020204" charset="-122"/>
              <a:ea typeface="微软雅黑" panose="020B0503020204020204" charset="-122"/>
              <a:cs typeface="微软雅黑" panose="020B0503020204020204" charset="-122"/>
              <a:sym typeface="+mn-ea"/>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校企合作协议书合作期限必须在</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2020</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年</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10</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12</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日至</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2022</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年</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9</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25</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日</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之间。</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lt"/>
              </a:rPr>
              <a:t>3.</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“引校入企”、“订单班”、顶岗实习、产教协同育人等校企合作相关成果原始材料需与合作协议对应，且有合作双方单位公章。</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lt"/>
              </a:rPr>
              <a:t>4.</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其他材料：以凸显校企合作其他成果的原始材料为主。</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sp>
        <p:nvSpPr>
          <p:cNvPr id="2" name="动作按钮: 上一张 1">
            <a:hlinkClick r:id="rId3" action="ppaction://hlinksldjump"/>
          </p:cNvPr>
          <p:cNvSpPr/>
          <p:nvPr/>
        </p:nvSpPr>
        <p:spPr>
          <a:xfrm>
            <a:off x="11437620" y="5971540"/>
            <a:ext cx="579755" cy="548005"/>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bldLst>
      <p:bldP spid="4" grpId="0" bldLvl="0" animBg="1"/>
      <p:bldP spid="12" grpId="0" bldLvl="0" animBg="1"/>
      <p:bldP spid="38" grpId="0"/>
      <p:bldP spid="13" grpId="0"/>
      <p:bldP spid="13" grpId="1"/>
      <p:bldP spid="14" grpId="0" bldLvl="0" animBg="1"/>
      <p:bldP spid="18" grpId="0" bldLvl="0" animBg="1"/>
      <p:bldP spid="19" grpId="0"/>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0000"/>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4803" y="-634"/>
            <a:ext cx="12196803" cy="6859587"/>
            <a:chOff x="-1626" y="1"/>
            <a:chExt cx="12196803" cy="6859587"/>
          </a:xfrm>
        </p:grpSpPr>
        <p:sp>
          <p:nvSpPr>
            <p:cNvPr id="10" name="矩形 9"/>
            <p:cNvSpPr/>
            <p:nvPr/>
          </p:nvSpPr>
          <p:spPr>
            <a:xfrm rot="5400000">
              <a:off x="2666981" y="-2668606"/>
              <a:ext cx="6859587" cy="12196800"/>
            </a:xfrm>
            <a:prstGeom prst="rect">
              <a:avLst/>
            </a:prstGeom>
            <a:gradFill>
              <a:gsLst>
                <a:gs pos="0">
                  <a:srgbClr val="1147A6"/>
                </a:gs>
                <a:gs pos="100000">
                  <a:srgbClr val="45A6F3"/>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0007" dist="310007" dir="7680000" sy="30000" kx="1300200" algn="ctr" rotWithShape="0">
                    <a:prstClr val="black">
                      <a:alpha val="32000"/>
                    </a:prstClr>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矩形 10"/>
            <p:cNvSpPr/>
            <p:nvPr/>
          </p:nvSpPr>
          <p:spPr>
            <a:xfrm rot="5400000">
              <a:off x="2874800" y="-2668605"/>
              <a:ext cx="6443954" cy="121968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60007" dist="310007" dir="7680000" sy="30000" kx="1300200" algn="ctr" rotWithShape="0">
                    <a:prstClr val="black">
                      <a:alpha val="32000"/>
                    </a:prstClr>
                  </a:outerShdw>
                </a:effectLst>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8" name="PA-文本框 6"/>
          <p:cNvSpPr txBox="1"/>
          <p:nvPr>
            <p:custDataLst>
              <p:tags r:id="rId3"/>
            </p:custDataLst>
          </p:nvPr>
        </p:nvSpPr>
        <p:spPr>
          <a:xfrm>
            <a:off x="7477626" y="2437027"/>
            <a:ext cx="1926666" cy="306705"/>
          </a:xfrm>
          <a:prstGeom prst="rect">
            <a:avLst/>
          </a:prstGeom>
          <a:noFill/>
        </p:spPr>
        <p:txBody>
          <a:bodyPr wrap="square" rtlCol="0">
            <a:spAutoFit/>
          </a:bodyPr>
          <a:lstStyle/>
          <a:p>
            <a:pPr algn="ctr"/>
            <a:r>
              <a:rPr lang="zh-CN" altLang="en-US" sz="1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输入您的标题</a:t>
            </a:r>
            <a:endParaRPr lang="en-US" sz="1400" b="1" dirty="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4" name="文本框 73"/>
          <p:cNvSpPr txBox="1"/>
          <p:nvPr/>
        </p:nvSpPr>
        <p:spPr>
          <a:xfrm>
            <a:off x="1198245" y="634365"/>
            <a:ext cx="5402580" cy="583565"/>
          </a:xfrm>
          <a:prstGeom prst="rect">
            <a:avLst/>
          </a:prstGeom>
          <a:noFill/>
        </p:spPr>
        <p:txBody>
          <a:bodyPr wrap="square" rtlCol="0">
            <a:spAutoFit/>
          </a:bodyPr>
          <a:p>
            <a:r>
              <a:rPr lang="zh-CN" altLang="en-US" sz="3200" b="1" dirty="0">
                <a:solidFill>
                  <a:srgbClr val="0070C0"/>
                </a:solidFill>
                <a:sym typeface="+mn-ea"/>
              </a:rPr>
              <a:t>奖项设置</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矩形 22"/>
          <p:cNvSpPr/>
          <p:nvPr/>
        </p:nvSpPr>
        <p:spPr>
          <a:xfrm>
            <a:off x="1183640" y="1783080"/>
            <a:ext cx="9288145" cy="1501775"/>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p>
            <a:r>
              <a:rPr lang="en-US" sz="1350" dirty="0">
                <a:solidFill>
                  <a:schemeClr val="tx1"/>
                </a:solidFill>
                <a:latin typeface="微软雅黑" panose="020B0503020204020204" charset="-122"/>
                <a:ea typeface="微软雅黑" panose="020B0503020204020204" charset="-122"/>
              </a:rPr>
              <a:t>  </a:t>
            </a:r>
            <a:r>
              <a:rPr lang="en-US" sz="1600" dirty="0">
                <a:solidFill>
                  <a:schemeClr val="tx1"/>
                </a:solidFill>
                <a:latin typeface="微软雅黑" panose="020B0503020204020204" charset="-122"/>
                <a:ea typeface="微软雅黑" panose="020B0503020204020204" charset="-122"/>
              </a:rPr>
              <a:t>    </a:t>
            </a:r>
            <a:r>
              <a:rPr sz="2000" dirty="0">
                <a:solidFill>
                  <a:schemeClr val="tx1"/>
                </a:solidFill>
                <a:latin typeface="微软雅黑" panose="020B0503020204020204" charset="-122"/>
                <a:ea typeface="微软雅黑" panose="020B0503020204020204" charset="-122"/>
              </a:rPr>
              <a:t>在柳东新区政校企联盟企业成员单位中设置“柳东新区政校企联盟优秀企业”奖，</a:t>
            </a:r>
            <a:r>
              <a:rPr sz="2000" dirty="0">
                <a:solidFill>
                  <a:srgbClr val="FF0000"/>
                </a:solidFill>
                <a:latin typeface="微软雅黑" panose="020B0503020204020204" charset="-122"/>
                <a:ea typeface="微软雅黑" panose="020B0503020204020204" charset="-122"/>
              </a:rPr>
              <a:t>从校企合作、实习学生留用率、产教协同育人、职工在岗培训等</a:t>
            </a:r>
            <a:r>
              <a:rPr sz="2000" dirty="0">
                <a:solidFill>
                  <a:schemeClr val="tx1"/>
                </a:solidFill>
                <a:latin typeface="微软雅黑" panose="020B0503020204020204" charset="-122"/>
                <a:ea typeface="微软雅黑" panose="020B0503020204020204" charset="-122"/>
              </a:rPr>
              <a:t>方面对申报单位进行综合评定。每两年评选一次，每次奖励名额最多不超过3个。对获奖的企业给予一次性奖励5万元，并颁发奖牌</a:t>
            </a:r>
            <a:r>
              <a:rPr lang="zh-CN" sz="2000" dirty="0">
                <a:solidFill>
                  <a:schemeClr val="tx1"/>
                </a:solidFill>
                <a:latin typeface="微软雅黑" panose="020B0503020204020204" charset="-122"/>
                <a:ea typeface="微软雅黑" panose="020B0503020204020204" charset="-122"/>
              </a:rPr>
              <a:t>。</a:t>
            </a:r>
            <a:endParaRPr lang="zh-CN" sz="2000" dirty="0">
              <a:solidFill>
                <a:schemeClr val="tx1"/>
              </a:solidFill>
              <a:latin typeface="微软雅黑" panose="020B0503020204020204" charset="-122"/>
              <a:ea typeface="微软雅黑" panose="020B0503020204020204" charset="-122"/>
            </a:endParaRPr>
          </a:p>
        </p:txBody>
      </p:sp>
      <p:sp>
        <p:nvSpPr>
          <p:cNvPr id="24" name="矩形 23"/>
          <p:cNvSpPr/>
          <p:nvPr/>
        </p:nvSpPr>
        <p:spPr>
          <a:xfrm>
            <a:off x="3560445" y="1226185"/>
            <a:ext cx="4244975" cy="5651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p>
            <a:pPr algn="ctr"/>
            <a:r>
              <a:rPr lang="zh-CN" altLang="en-US" sz="2000" b="1" dirty="0">
                <a:latin typeface="微软雅黑" panose="020B0503020204020204" charset="-122"/>
                <a:ea typeface="微软雅黑" panose="020B0503020204020204" charset="-122"/>
              </a:rPr>
              <a:t>二、柳东新区政校企联盟优秀企业奖</a:t>
            </a:r>
            <a:endParaRPr lang="zh-CN" altLang="en-US" sz="2000" b="1" dirty="0">
              <a:latin typeface="微软雅黑" panose="020B0503020204020204" charset="-122"/>
              <a:ea typeface="微软雅黑" panose="020B0503020204020204" charset="-122"/>
            </a:endParaRPr>
          </a:p>
        </p:txBody>
      </p:sp>
      <p:sp>
        <p:nvSpPr>
          <p:cNvPr id="4" name="圆角矩形 3"/>
          <p:cNvSpPr/>
          <p:nvPr/>
        </p:nvSpPr>
        <p:spPr>
          <a:xfrm>
            <a:off x="989965" y="3732530"/>
            <a:ext cx="4204335" cy="2860040"/>
          </a:xfrm>
          <a:prstGeom prst="roundRect">
            <a:avLst/>
          </a:prstGeom>
          <a:noFill/>
          <a:ln w="12700" cap="flat" cmpd="sng" algn="ctr">
            <a:solidFill>
              <a:srgbClr val="C00000"/>
            </a:solid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5" name="组合 4"/>
          <p:cNvGrpSpPr/>
          <p:nvPr/>
        </p:nvGrpSpPr>
        <p:grpSpPr>
          <a:xfrm>
            <a:off x="2241550" y="3354070"/>
            <a:ext cx="1887855" cy="79946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7" name="椭圆 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12" name="椭圆 11"/>
          <p:cNvSpPr/>
          <p:nvPr/>
        </p:nvSpPr>
        <p:spPr>
          <a:xfrm>
            <a:off x="3865880" y="3552190"/>
            <a:ext cx="415925" cy="412115"/>
          </a:xfrm>
          <a:prstGeom prst="ellipse">
            <a:avLst/>
          </a:prstGeom>
          <a:solidFill>
            <a:srgbClr val="FE0000"/>
          </a:solidFill>
          <a:ln w="25400" cap="flat" cmpd="sng" algn="ctr">
            <a:noFill/>
            <a:prstDash val="solid"/>
          </a:ln>
          <a:effectLst>
            <a:outerShdw blurRad="254000" dist="127000" dir="8100000" algn="tr" rotWithShape="0">
              <a:prstClr val="black">
                <a:alpha val="60000"/>
              </a:prstClr>
            </a:outerShdw>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r>
              <a:rPr lang="en-US" altLang="zh-CN" kern="0" noProof="0">
                <a:ln>
                  <a:noFill/>
                </a:ln>
                <a:solidFill>
                  <a:prstClr val="white"/>
                </a:solidFill>
                <a:effectLst/>
                <a:uLnTx/>
                <a:uFillTx/>
                <a:latin typeface="Comic Sans MS" panose="030F0702030302020204" charset="0"/>
                <a:cs typeface="Comic Sans MS" panose="030F0702030302020204" charset="0"/>
                <a:sym typeface="+mn-lt"/>
              </a:rPr>
              <a:t>1</a:t>
            </a:r>
            <a:endParaRPr kumimoji="0" lang="zh-CN" altLang="en-US" sz="1800" b="0" i="0" u="none" strike="noStrike" kern="0" cap="none" spc="0" normalizeH="0" baseline="0" noProof="0">
              <a:ln>
                <a:noFill/>
              </a:ln>
              <a:solidFill>
                <a:prstClr val="white"/>
              </a:solidFill>
              <a:effectLst/>
              <a:uLnTx/>
              <a:uFillTx/>
              <a:latin typeface="Comic Sans MS" panose="030F0702030302020204" charset="0"/>
              <a:ea typeface="+mn-ea"/>
              <a:cs typeface="Comic Sans MS" panose="030F0702030302020204" charset="0"/>
              <a:sym typeface="+mn-lt"/>
            </a:endParaRPr>
          </a:p>
        </p:txBody>
      </p:sp>
      <p:sp>
        <p:nvSpPr>
          <p:cNvPr id="38" name="矩形 37"/>
          <p:cNvSpPr/>
          <p:nvPr/>
        </p:nvSpPr>
        <p:spPr>
          <a:xfrm>
            <a:off x="2631395" y="3569635"/>
            <a:ext cx="1097280" cy="368300"/>
          </a:xfrm>
          <a:prstGeom prst="rect">
            <a:avLst/>
          </a:prstGeom>
        </p:spPr>
        <p:txBody>
          <a:bodyPr wrap="none">
            <a:spAutoFit/>
          </a:bodyPr>
          <a:p>
            <a:pPr>
              <a:buFontTx/>
              <a:buNone/>
            </a:pPr>
            <a:r>
              <a:rPr lang="zh-CN" altLang="en-US" b="1">
                <a:solidFill>
                  <a:srgbClr val="C00000"/>
                </a:solidFill>
                <a:effectLst>
                  <a:outerShdw blurRad="50800" dist="38100" dir="13500000" algn="br" rotWithShape="0">
                    <a:prstClr val="black">
                      <a:alpha val="40000"/>
                    </a:prstClr>
                  </a:outerShdw>
                </a:effectLst>
                <a:latin typeface="微软雅黑" panose="020B0503020204020204" charset="-122"/>
                <a:ea typeface="微软雅黑" panose="020B0503020204020204" charset="-122"/>
                <a:cs typeface="+mn-ea"/>
                <a:sym typeface="+mn-lt"/>
              </a:rPr>
              <a:t>申报材料</a:t>
            </a:r>
            <a:endParaRPr lang="zh-CN" altLang="en-US" b="1">
              <a:solidFill>
                <a:srgbClr val="C00000"/>
              </a:solidFill>
              <a:effectLst>
                <a:outerShdw blurRad="50800" dist="38100" dir="13500000" algn="br" rotWithShape="0">
                  <a:prstClr val="black">
                    <a:alpha val="40000"/>
                  </a:prstClr>
                </a:outerShdw>
              </a:effectLst>
              <a:latin typeface="微软雅黑" panose="020B0503020204020204" charset="-122"/>
              <a:ea typeface="微软雅黑" panose="020B0503020204020204" charset="-122"/>
              <a:cs typeface="+mn-ea"/>
              <a:sym typeface="+mn-lt"/>
            </a:endParaRPr>
          </a:p>
        </p:txBody>
      </p:sp>
      <p:sp>
        <p:nvSpPr>
          <p:cNvPr id="13" name="TextBox 20"/>
          <p:cNvSpPr txBox="1"/>
          <p:nvPr/>
        </p:nvSpPr>
        <p:spPr>
          <a:xfrm>
            <a:off x="1126490" y="4179570"/>
            <a:ext cx="3883025" cy="2215515"/>
          </a:xfrm>
          <a:prstGeom prst="rect">
            <a:avLst/>
          </a:prstGeom>
          <a:noFill/>
        </p:spPr>
        <p:txBody>
          <a:bodyPr wrap="square" lIns="0" tIns="0" rIns="0" bIns="0" rtlCol="0">
            <a:spAutoFit/>
          </a:bodyPr>
          <a:p>
            <a:pPr>
              <a:lnSpc>
                <a:spcPct val="120000"/>
              </a:lnSpc>
              <a:buFontTx/>
              <a:buNone/>
            </a:pP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1. 《柳东新区政校企联盟优秀企业申报表》</a:t>
            </a:r>
            <a:r>
              <a:rPr lang="zh-CN" altLang="en-US" sz="1500">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（通过线上申报系统填报后自主打印生成）</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2. 校企合作协议书</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3.</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《政校企联盟成员单位合作情况表》</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4.</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“引校入企”“订单班”、顶岗实习、实习学生留用率、职工在岗培训等校企合作相关成果原始材料；</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20000"/>
              </a:lnSpc>
              <a:buFontTx/>
              <a:buNone/>
            </a:pPr>
            <a:r>
              <a:rPr lang="en-US" altLang="zh-CN" sz="1500">
                <a:solidFill>
                  <a:prstClr val="black"/>
                </a:solidFill>
                <a:latin typeface="微软雅黑" panose="020B0503020204020204" charset="-122"/>
                <a:ea typeface="微软雅黑" panose="020B0503020204020204" charset="-122"/>
                <a:cs typeface="微软雅黑" panose="020B0503020204020204" charset="-122"/>
                <a:sym typeface="+mn-lt"/>
              </a:rPr>
              <a:t>5.</a:t>
            </a:r>
            <a:r>
              <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rPr>
              <a:t>申报表所涉及的其他相关材料。</a:t>
            </a:r>
            <a:endParaRPr lang="zh-CN" altLang="en-US" sz="150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sp>
        <p:nvSpPr>
          <p:cNvPr id="14" name="圆角矩形 13"/>
          <p:cNvSpPr/>
          <p:nvPr/>
        </p:nvSpPr>
        <p:spPr>
          <a:xfrm>
            <a:off x="5318760" y="3732530"/>
            <a:ext cx="6119495" cy="2860040"/>
          </a:xfrm>
          <a:prstGeom prst="roundRect">
            <a:avLst/>
          </a:prstGeom>
          <a:noFill/>
          <a:ln w="12700" cap="flat" cmpd="sng" algn="ctr">
            <a:solidFill>
              <a:srgbClr val="C00000"/>
            </a:solid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nvGrpSpPr>
          <p:cNvPr id="15" name="组合 14"/>
          <p:cNvGrpSpPr/>
          <p:nvPr/>
        </p:nvGrpSpPr>
        <p:grpSpPr>
          <a:xfrm>
            <a:off x="7005320" y="3354070"/>
            <a:ext cx="1887855" cy="79946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18" name="椭圆 17"/>
          <p:cNvSpPr/>
          <p:nvPr/>
        </p:nvSpPr>
        <p:spPr>
          <a:xfrm>
            <a:off x="8646160" y="3569335"/>
            <a:ext cx="415925" cy="412115"/>
          </a:xfrm>
          <a:prstGeom prst="ellipse">
            <a:avLst/>
          </a:prstGeom>
          <a:solidFill>
            <a:srgbClr val="FE0000"/>
          </a:solidFill>
          <a:ln w="25400" cap="flat" cmpd="sng" algn="ctr">
            <a:noFill/>
            <a:prstDash val="solid"/>
          </a:ln>
          <a:effectLst>
            <a:outerShdw blurRad="254000" dist="127000" dir="8100000" algn="tr" rotWithShape="0">
              <a:prstClr val="black">
                <a:alpha val="60000"/>
              </a:prstClr>
            </a:outerShdw>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r>
              <a:rPr lang="en-US" altLang="zh-CN" kern="0" noProof="0">
                <a:ln>
                  <a:noFill/>
                </a:ln>
                <a:solidFill>
                  <a:prstClr val="white"/>
                </a:solidFill>
                <a:effectLst/>
                <a:uLnTx/>
                <a:uFillTx/>
                <a:latin typeface="Comic Sans MS" panose="030F0702030302020204" charset="0"/>
                <a:cs typeface="Comic Sans MS" panose="030F0702030302020204" charset="0"/>
                <a:sym typeface="+mn-lt"/>
              </a:rPr>
              <a:t>2</a:t>
            </a:r>
            <a:endParaRPr kumimoji="0" lang="zh-CN" altLang="en-US" sz="1800" b="0" i="0" u="none" strike="noStrike" kern="0" cap="none" spc="0" normalizeH="0" baseline="0" noProof="0">
              <a:ln>
                <a:noFill/>
              </a:ln>
              <a:solidFill>
                <a:prstClr val="white"/>
              </a:solidFill>
              <a:effectLst/>
              <a:uLnTx/>
              <a:uFillTx/>
              <a:latin typeface="Comic Sans MS" panose="030F0702030302020204" charset="0"/>
              <a:ea typeface="+mn-ea"/>
              <a:cs typeface="Comic Sans MS" panose="030F0702030302020204" charset="0"/>
              <a:sym typeface="+mn-lt"/>
            </a:endParaRPr>
          </a:p>
        </p:txBody>
      </p:sp>
      <p:sp>
        <p:nvSpPr>
          <p:cNvPr id="19" name="矩形 18"/>
          <p:cNvSpPr/>
          <p:nvPr/>
        </p:nvSpPr>
        <p:spPr>
          <a:xfrm>
            <a:off x="7395165" y="3569635"/>
            <a:ext cx="1097280" cy="368300"/>
          </a:xfrm>
          <a:prstGeom prst="rect">
            <a:avLst/>
          </a:prstGeom>
        </p:spPr>
        <p:txBody>
          <a:bodyPr wrap="none">
            <a:spAutoFit/>
          </a:bodyPr>
          <a:p>
            <a:pPr>
              <a:buFontTx/>
              <a:buNone/>
            </a:pPr>
            <a:r>
              <a:rPr lang="zh-CN" altLang="en-US" b="1">
                <a:solidFill>
                  <a:srgbClr val="C00000"/>
                </a:solidFill>
                <a:effectLst>
                  <a:outerShdw blurRad="50800" dist="38100" dir="13500000" algn="br" rotWithShape="0">
                    <a:prstClr val="black">
                      <a:alpha val="40000"/>
                    </a:prstClr>
                  </a:outerShdw>
                </a:effectLst>
                <a:latin typeface="微软雅黑" panose="020B0503020204020204" charset="-122"/>
                <a:ea typeface="微软雅黑" panose="020B0503020204020204" charset="-122"/>
                <a:cs typeface="+mn-ea"/>
                <a:sym typeface="+mn-lt"/>
              </a:rPr>
              <a:t>材料要求</a:t>
            </a:r>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0" name="TextBox 20"/>
          <p:cNvSpPr txBox="1"/>
          <p:nvPr/>
        </p:nvSpPr>
        <p:spPr>
          <a:xfrm>
            <a:off x="5492750" y="4222750"/>
            <a:ext cx="5945505" cy="2367280"/>
          </a:xfrm>
          <a:prstGeom prst="rect">
            <a:avLst/>
          </a:prstGeom>
          <a:noFill/>
        </p:spPr>
        <p:txBody>
          <a:bodyPr wrap="square" lIns="0" tIns="0" rIns="0" bIns="0" rtlCol="0">
            <a:spAutoFit/>
          </a:bodyPr>
          <a:p>
            <a:pPr>
              <a:lnSpc>
                <a:spcPct val="160000"/>
              </a:lnSpc>
              <a:buFontTx/>
              <a:buNone/>
            </a:pPr>
            <a:r>
              <a:rPr lang="en-US" altLang="zh-CN" sz="1400">
                <a:latin typeface="微软雅黑" panose="020B0503020204020204" charset="-122"/>
                <a:ea typeface="微软雅黑" panose="020B0503020204020204" charset="-122"/>
                <a:cs typeface="微软雅黑" panose="020B0503020204020204" charset="-122"/>
                <a:sym typeface="+mn-ea"/>
              </a:rPr>
              <a:t>1.</a:t>
            </a:r>
            <a:r>
              <a:rPr lang="zh-CN" altLang="en-US" sz="1400">
                <a:latin typeface="微软雅黑" panose="020B0503020204020204" charset="-122"/>
                <a:ea typeface="微软雅黑" panose="020B0503020204020204" charset="-122"/>
                <a:cs typeface="微软雅黑" panose="020B0503020204020204" charset="-122"/>
                <a:sym typeface="+mn-ea"/>
              </a:rPr>
              <a:t>《申报表》需如实填写校企合作信息内容并加盖单位公章，并根据所填的校企合作内容提供相应原始材料。</a:t>
            </a:r>
            <a:endParaRPr lang="zh-CN" altLang="en-US" sz="1400">
              <a:latin typeface="微软雅黑" panose="020B0503020204020204" charset="-122"/>
              <a:ea typeface="微软雅黑" panose="020B0503020204020204" charset="-122"/>
              <a:cs typeface="微软雅黑" panose="020B0503020204020204" charset="-122"/>
              <a:sym typeface="+mn-ea"/>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ea"/>
              </a:rPr>
              <a:t>2.</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校企合作协议书合作期限必须在</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2020</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年</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10</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12</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日至</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2022</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年</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9</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月</a:t>
            </a:r>
            <a:r>
              <a:rPr lang="en-US" altLang="zh-CN"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25</a:t>
            </a:r>
            <a:r>
              <a:rPr lang="zh-CN" altLang="en-US" sz="1400" b="1">
                <a:solidFill>
                  <a:schemeClr val="accent1">
                    <a:lumMod val="60000"/>
                    <a:lumOff val="40000"/>
                  </a:schemeClr>
                </a:solidFill>
                <a:latin typeface="微软雅黑" panose="020B0503020204020204" charset="-122"/>
                <a:ea typeface="微软雅黑" panose="020B0503020204020204" charset="-122"/>
                <a:cs typeface="微软雅黑" panose="020B0503020204020204" charset="-122"/>
                <a:sym typeface="+mn-lt"/>
              </a:rPr>
              <a:t>日</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之间。</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lt"/>
              </a:rPr>
              <a:t>3.</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“引校入企”“订单班”、顶岗实习、实习学生留用率、职工在岗培训等校企合作相关成果原始材料</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需与合作协议对应，且有合作双方单位公章。</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60000"/>
              </a:lnSpc>
              <a:buFontTx/>
              <a:buNone/>
            </a:pPr>
            <a:r>
              <a:rPr lang="en-US" altLang="zh-CN" sz="1400">
                <a:solidFill>
                  <a:prstClr val="black"/>
                </a:solidFill>
                <a:latin typeface="微软雅黑" panose="020B0503020204020204" charset="-122"/>
                <a:ea typeface="微软雅黑" panose="020B0503020204020204" charset="-122"/>
                <a:cs typeface="微软雅黑" panose="020B0503020204020204" charset="-122"/>
                <a:sym typeface="+mn-lt"/>
              </a:rPr>
              <a:t>4.</a:t>
            </a:r>
            <a:r>
              <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rPr>
              <a:t>其他材料：以凸显校企合作其他成果的原始材料为主。</a:t>
            </a:r>
            <a:endParaRPr lang="zh-CN" altLang="en-US" sz="1400">
              <a:solidFill>
                <a:prstClr val="black"/>
              </a:solidFill>
              <a:latin typeface="微软雅黑" panose="020B0503020204020204" charset="-122"/>
              <a:ea typeface="微软雅黑" panose="020B0503020204020204" charset="-122"/>
              <a:cs typeface="微软雅黑" panose="020B0503020204020204" charset="-122"/>
              <a:sym typeface="+mn-lt"/>
            </a:endParaRPr>
          </a:p>
          <a:p>
            <a:pPr>
              <a:lnSpc>
                <a:spcPct val="140000"/>
              </a:lnSpc>
              <a:buFontTx/>
              <a:buNone/>
            </a:pP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sp>
        <p:nvSpPr>
          <p:cNvPr id="2" name="动作按钮: 上一张 1">
            <a:hlinkClick r:id="rId4" action="ppaction://hlinksldjump"/>
          </p:cNvPr>
          <p:cNvSpPr/>
          <p:nvPr/>
        </p:nvSpPr>
        <p:spPr>
          <a:xfrm>
            <a:off x="11437620" y="5971540"/>
            <a:ext cx="579755" cy="548005"/>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bldLst>
      <p:bldP spid="4" grpId="0" bldLvl="0" animBg="1"/>
      <p:bldP spid="12" grpId="0" bldLvl="0" animBg="1"/>
      <p:bldP spid="38" grpId="0"/>
      <p:bldP spid="13" grpId="0"/>
      <p:bldP spid="13" grpId="1"/>
      <p:bldP spid="14" grpId="0" bldLvl="0" animBg="1"/>
      <p:bldP spid="18" grpId="0" bldLvl="0" animBg="1"/>
      <p:bldP spid="19"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73"/>
          <p:cNvSpPr txBox="1"/>
          <p:nvPr/>
        </p:nvSpPr>
        <p:spPr>
          <a:xfrm>
            <a:off x="1198245" y="634365"/>
            <a:ext cx="5402580" cy="583565"/>
          </a:xfrm>
          <a:prstGeom prst="rect">
            <a:avLst/>
          </a:prstGeom>
          <a:noFill/>
        </p:spPr>
        <p:txBody>
          <a:bodyPr wrap="square" rtlCol="0">
            <a:spAutoFit/>
          </a:bodyPr>
          <a:p>
            <a:r>
              <a:rPr lang="zh-CN" altLang="en-US" sz="3200" b="1" dirty="0">
                <a:solidFill>
                  <a:srgbClr val="0070C0"/>
                </a:solidFill>
                <a:sym typeface="+mn-ea"/>
              </a:rPr>
              <a:t>申报程序</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1125855" y="1500505"/>
            <a:ext cx="9491980" cy="3017520"/>
            <a:chOff x="1747" y="1918"/>
            <a:chExt cx="14948" cy="4752"/>
          </a:xfrm>
        </p:grpSpPr>
        <p:sp>
          <p:nvSpPr>
            <p:cNvPr id="6" name="Round Same Side Corner Rectangle 6"/>
            <p:cNvSpPr/>
            <p:nvPr/>
          </p:nvSpPr>
          <p:spPr>
            <a:xfrm rot="5400000">
              <a:off x="14366" y="2730"/>
              <a:ext cx="856" cy="2908"/>
            </a:xfrm>
            <a:prstGeom prst="round2SameRect">
              <a:avLst/>
            </a:prstGeom>
            <a:solidFill>
              <a:schemeClr val="accent1"/>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140" tIns="60070" rIns="120140" bIns="60070" numCol="1" spcCol="0" rtlCol="0" fromWordArt="0" anchor="ctr" anchorCtr="0" forceAA="0" compatLnSpc="1">
              <a:noAutofit/>
            </a:bodyPr>
            <a:lstStyle/>
            <a:p>
              <a:pPr lvl="0" algn="ctr">
                <a:buClrTx/>
                <a:buSzTx/>
                <a:buFontTx/>
              </a:pPr>
              <a:endParaRPr lang="en-US" sz="3155">
                <a:solidFill>
                  <a:srgbClr val="FEFABC"/>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2" name="任意多边形 51"/>
            <p:cNvSpPr/>
            <p:nvPr/>
          </p:nvSpPr>
          <p:spPr>
            <a:xfrm>
              <a:off x="10681" y="3752"/>
              <a:ext cx="2937" cy="860"/>
            </a:xfrm>
            <a:custGeom>
              <a:avLst/>
              <a:gdLst>
                <a:gd name="connsiteX0" fmla="*/ 0 w 2838386"/>
                <a:gd name="connsiteY0" fmla="*/ 0 h 834191"/>
                <a:gd name="connsiteX1" fmla="*/ 2637031 w 2838386"/>
                <a:gd name="connsiteY1" fmla="*/ 0 h 834191"/>
                <a:gd name="connsiteX2" fmla="*/ 2637031 w 2838386"/>
                <a:gd name="connsiteY2" fmla="*/ 300312 h 834191"/>
                <a:gd name="connsiteX3" fmla="*/ 2838386 w 2838386"/>
                <a:gd name="connsiteY3" fmla="*/ 417099 h 834191"/>
                <a:gd name="connsiteX4" fmla="*/ 2637031 w 2838386"/>
                <a:gd name="connsiteY4" fmla="*/ 533884 h 834191"/>
                <a:gd name="connsiteX5" fmla="*/ 2637031 w 2838386"/>
                <a:gd name="connsiteY5" fmla="*/ 834191 h 834191"/>
                <a:gd name="connsiteX6" fmla="*/ 0 w 2838386"/>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386" h="834191">
                  <a:moveTo>
                    <a:pt x="0" y="0"/>
                  </a:moveTo>
                  <a:lnTo>
                    <a:pt x="2637031" y="0"/>
                  </a:lnTo>
                  <a:lnTo>
                    <a:pt x="2637031" y="300312"/>
                  </a:lnTo>
                  <a:lnTo>
                    <a:pt x="2838386" y="417099"/>
                  </a:lnTo>
                  <a:lnTo>
                    <a:pt x="2637031" y="533884"/>
                  </a:lnTo>
                  <a:lnTo>
                    <a:pt x="2637031" y="834191"/>
                  </a:lnTo>
                  <a:lnTo>
                    <a:pt x="0" y="834191"/>
                  </a:lnTo>
                  <a:close/>
                </a:path>
              </a:pathLst>
            </a:custGeom>
            <a:solidFill>
              <a:schemeClr val="accent2"/>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140" tIns="60070" rIns="120140" bIns="60070" numCol="1" spcCol="0" rtlCol="0" fromWordArt="0" anchor="ctr" anchorCtr="0" forceAA="0" compatLnSpc="1">
              <a:noAutofit/>
            </a:bodyPr>
            <a:lstStyle/>
            <a:p>
              <a:pPr lvl="0" algn="ctr">
                <a:buClrTx/>
                <a:buSzTx/>
                <a:buFontTx/>
              </a:pPr>
              <a:endParaRPr lang="en-US" sz="3155" dirty="0">
                <a:solidFill>
                  <a:srgbClr val="FEFABC"/>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2" name="Isosceles Triangle 1"/>
            <p:cNvSpPr/>
            <p:nvPr/>
          </p:nvSpPr>
          <p:spPr>
            <a:xfrm rot="10800000">
              <a:off x="6282" y="4716"/>
              <a:ext cx="403" cy="270"/>
            </a:xfrm>
            <a:prstGeom prst="triangle">
              <a:avLst/>
            </a:prstGeom>
            <a:solidFill>
              <a:schemeClr val="accent2"/>
            </a:solidFill>
            <a:ln w="12700" cap="flat" cmpd="sng" algn="ctr">
              <a:noFill/>
              <a:prstDash val="solid"/>
              <a:miter lim="800000"/>
            </a:ln>
            <a:effectLst/>
          </p:spPr>
          <p:txBody>
            <a:bodyPr rtlCol="0" anchor="ctr"/>
            <a:lstStyle/>
            <a:p>
              <a:pPr algn="ctr" defTabSz="1201420">
                <a:defRPr/>
              </a:pPr>
              <a:endParaRPr lang="en-US" sz="2365" kern="0">
                <a:solidFill>
                  <a:prstClr val="white"/>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 name="Isosceles Triangle 2"/>
            <p:cNvSpPr/>
            <p:nvPr/>
          </p:nvSpPr>
          <p:spPr>
            <a:xfrm>
              <a:off x="14576" y="3348"/>
              <a:ext cx="403" cy="270"/>
            </a:xfrm>
            <a:prstGeom prst="triangle">
              <a:avLst/>
            </a:prstGeom>
            <a:solidFill>
              <a:schemeClr val="accent1"/>
            </a:solidFill>
            <a:ln w="12700" cap="flat" cmpd="sng" algn="ctr">
              <a:noFill/>
              <a:prstDash val="solid"/>
              <a:miter lim="800000"/>
            </a:ln>
            <a:effectLst/>
          </p:spPr>
          <p:txBody>
            <a:bodyPr rtlCol="0" anchor="ctr"/>
            <a:lstStyle/>
            <a:p>
              <a:pPr algn="ctr" defTabSz="1201420">
                <a:defRPr/>
              </a:pPr>
              <a:endParaRPr lang="en-US" sz="2365" kern="0">
                <a:solidFill>
                  <a:prstClr val="white"/>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Isosceles Triangle 3"/>
            <p:cNvSpPr/>
            <p:nvPr/>
          </p:nvSpPr>
          <p:spPr>
            <a:xfrm>
              <a:off x="9180" y="3352"/>
              <a:ext cx="403" cy="270"/>
            </a:xfrm>
            <a:prstGeom prst="triangle">
              <a:avLst/>
            </a:prstGeom>
            <a:solidFill>
              <a:schemeClr val="accent1"/>
            </a:solidFill>
            <a:ln w="12700" cap="flat" cmpd="sng" algn="ctr">
              <a:noFill/>
              <a:prstDash val="solid"/>
              <a:miter lim="800000"/>
            </a:ln>
            <a:effectLst/>
          </p:spPr>
          <p:txBody>
            <a:bodyPr rtlCol="0" anchor="ctr"/>
            <a:lstStyle/>
            <a:p>
              <a:pPr algn="ctr" defTabSz="1201420">
                <a:defRPr/>
              </a:pPr>
              <a:endParaRPr lang="en-US" sz="2365" kern="0">
                <a:solidFill>
                  <a:prstClr val="white"/>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Isosceles Triangle 4"/>
            <p:cNvSpPr/>
            <p:nvPr/>
          </p:nvSpPr>
          <p:spPr>
            <a:xfrm>
              <a:off x="3367" y="3327"/>
              <a:ext cx="324" cy="270"/>
            </a:xfrm>
            <a:prstGeom prst="triangle">
              <a:avLst/>
            </a:prstGeom>
            <a:solidFill>
              <a:schemeClr val="accent1"/>
            </a:solidFill>
            <a:ln w="12700" cap="flat" cmpd="sng" algn="ctr">
              <a:noFill/>
              <a:prstDash val="solid"/>
              <a:miter lim="800000"/>
            </a:ln>
            <a:effectLst/>
          </p:spPr>
          <p:txBody>
            <a:bodyPr rtlCol="0" anchor="ctr"/>
            <a:lstStyle/>
            <a:p>
              <a:pPr algn="ctr" defTabSz="1201420">
                <a:defRPr/>
              </a:pPr>
              <a:endParaRPr lang="en-US" sz="2365" kern="0">
                <a:solidFill>
                  <a:prstClr val="white"/>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 name="TextBox 7"/>
            <p:cNvSpPr txBox="1"/>
            <p:nvPr/>
          </p:nvSpPr>
          <p:spPr>
            <a:xfrm>
              <a:off x="11603" y="3870"/>
              <a:ext cx="1092" cy="628"/>
            </a:xfrm>
            <a:prstGeom prst="rect">
              <a:avLst/>
            </a:prstGeom>
            <a:noFill/>
          </p:spPr>
          <p:txBody>
            <a:bodyPr wrap="none" rtlCol="0">
              <a:spAutoFit/>
            </a:bodyPr>
            <a:lstStyle/>
            <a:p>
              <a:pPr algn="ctr" defTabSz="1201420">
                <a:defRPr/>
              </a:pPr>
              <a:r>
                <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公示</a:t>
              </a:r>
              <a:endPar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8" name="任意多边形 51"/>
            <p:cNvSpPr/>
            <p:nvPr/>
          </p:nvSpPr>
          <p:spPr>
            <a:xfrm>
              <a:off x="7851" y="3753"/>
              <a:ext cx="3062" cy="859"/>
            </a:xfrm>
            <a:custGeom>
              <a:avLst/>
              <a:gdLst>
                <a:gd name="connsiteX0" fmla="*/ 0 w 2838386"/>
                <a:gd name="connsiteY0" fmla="*/ 0 h 834191"/>
                <a:gd name="connsiteX1" fmla="*/ 2637031 w 2838386"/>
                <a:gd name="connsiteY1" fmla="*/ 0 h 834191"/>
                <a:gd name="connsiteX2" fmla="*/ 2637031 w 2838386"/>
                <a:gd name="connsiteY2" fmla="*/ 300312 h 834191"/>
                <a:gd name="connsiteX3" fmla="*/ 2838386 w 2838386"/>
                <a:gd name="connsiteY3" fmla="*/ 417099 h 834191"/>
                <a:gd name="connsiteX4" fmla="*/ 2637031 w 2838386"/>
                <a:gd name="connsiteY4" fmla="*/ 533884 h 834191"/>
                <a:gd name="connsiteX5" fmla="*/ 2637031 w 2838386"/>
                <a:gd name="connsiteY5" fmla="*/ 834191 h 834191"/>
                <a:gd name="connsiteX6" fmla="*/ 0 w 2838386"/>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386" h="834191">
                  <a:moveTo>
                    <a:pt x="0" y="0"/>
                  </a:moveTo>
                  <a:lnTo>
                    <a:pt x="2637031" y="0"/>
                  </a:lnTo>
                  <a:lnTo>
                    <a:pt x="2637031" y="300312"/>
                  </a:lnTo>
                  <a:lnTo>
                    <a:pt x="2838386" y="417099"/>
                  </a:lnTo>
                  <a:lnTo>
                    <a:pt x="2637031" y="533884"/>
                  </a:lnTo>
                  <a:lnTo>
                    <a:pt x="2637031" y="834191"/>
                  </a:lnTo>
                  <a:lnTo>
                    <a:pt x="0" y="834191"/>
                  </a:lnTo>
                  <a:close/>
                </a:path>
              </a:pathLst>
            </a:custGeom>
            <a:solidFill>
              <a:schemeClr val="accent1"/>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140" tIns="60070" rIns="120140" bIns="60070" numCol="1" spcCol="0" rtlCol="0" fromWordArt="0" anchor="ctr" anchorCtr="0" forceAA="0" compatLnSpc="1">
              <a:noAutofit/>
            </a:bodyPr>
            <a:lstStyle/>
            <a:p>
              <a:pPr algn="ctr"/>
              <a:endParaRPr lang="en-US" sz="3155">
                <a:solidFill>
                  <a:srgbClr val="FEFABC"/>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9" name="TextBox 39"/>
            <p:cNvSpPr txBox="1"/>
            <p:nvPr/>
          </p:nvSpPr>
          <p:spPr>
            <a:xfrm>
              <a:off x="8837" y="3870"/>
              <a:ext cx="1092" cy="628"/>
            </a:xfrm>
            <a:prstGeom prst="rect">
              <a:avLst/>
            </a:prstGeom>
            <a:noFill/>
          </p:spPr>
          <p:txBody>
            <a:bodyPr wrap="none" rtlCol="0">
              <a:spAutoFit/>
            </a:bodyPr>
            <a:lstStyle/>
            <a:p>
              <a:pPr algn="ctr" defTabSz="1201420">
                <a:defRPr/>
              </a:pPr>
              <a:r>
                <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评审</a:t>
              </a:r>
              <a:endPar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0" name="任意多边形 53"/>
            <p:cNvSpPr/>
            <p:nvPr/>
          </p:nvSpPr>
          <p:spPr>
            <a:xfrm>
              <a:off x="4996" y="3753"/>
              <a:ext cx="3049" cy="853"/>
            </a:xfrm>
            <a:custGeom>
              <a:avLst/>
              <a:gdLst>
                <a:gd name="connsiteX0" fmla="*/ 0 w 2805862"/>
                <a:gd name="connsiteY0" fmla="*/ 0 h 834191"/>
                <a:gd name="connsiteX1" fmla="*/ 2637031 w 2805862"/>
                <a:gd name="connsiteY1" fmla="*/ 0 h 834191"/>
                <a:gd name="connsiteX2" fmla="*/ 2637031 w 2805862"/>
                <a:gd name="connsiteY2" fmla="*/ 319176 h 834191"/>
                <a:gd name="connsiteX3" fmla="*/ 2805862 w 2805862"/>
                <a:gd name="connsiteY3" fmla="*/ 417098 h 834191"/>
                <a:gd name="connsiteX4" fmla="*/ 2637031 w 2805862"/>
                <a:gd name="connsiteY4" fmla="*/ 515019 h 834191"/>
                <a:gd name="connsiteX5" fmla="*/ 2637031 w 2805862"/>
                <a:gd name="connsiteY5" fmla="*/ 834191 h 834191"/>
                <a:gd name="connsiteX6" fmla="*/ 0 w 2805862"/>
                <a:gd name="connsiteY6" fmla="*/ 834191 h 8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862" h="834191">
                  <a:moveTo>
                    <a:pt x="0" y="0"/>
                  </a:moveTo>
                  <a:lnTo>
                    <a:pt x="2637031" y="0"/>
                  </a:lnTo>
                  <a:lnTo>
                    <a:pt x="2637031" y="319176"/>
                  </a:lnTo>
                  <a:lnTo>
                    <a:pt x="2805862" y="417098"/>
                  </a:lnTo>
                  <a:lnTo>
                    <a:pt x="2637031" y="515019"/>
                  </a:lnTo>
                  <a:lnTo>
                    <a:pt x="2637031" y="834191"/>
                  </a:lnTo>
                  <a:lnTo>
                    <a:pt x="0" y="834191"/>
                  </a:lnTo>
                  <a:close/>
                </a:path>
              </a:pathLst>
            </a:custGeom>
            <a:solidFill>
              <a:schemeClr val="accent2"/>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140" tIns="60070" rIns="120140" bIns="60070" numCol="1" spcCol="0" rtlCol="0" fromWordArt="0" anchor="ctr" anchorCtr="0" forceAA="0" compatLnSpc="1">
              <a:noAutofit/>
            </a:bodyPr>
            <a:lstStyle/>
            <a:p>
              <a:pPr algn="ctr"/>
              <a:endParaRPr lang="en-US" sz="3155" dirty="0">
                <a:solidFill>
                  <a:srgbClr val="FEFABC"/>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1" name="TextBox 43"/>
            <p:cNvSpPr txBox="1"/>
            <p:nvPr/>
          </p:nvSpPr>
          <p:spPr>
            <a:xfrm>
              <a:off x="5614" y="3870"/>
              <a:ext cx="1760" cy="628"/>
            </a:xfrm>
            <a:prstGeom prst="rect">
              <a:avLst/>
            </a:prstGeom>
            <a:noFill/>
          </p:spPr>
          <p:txBody>
            <a:bodyPr wrap="square" rtlCol="0">
              <a:spAutoFit/>
            </a:bodyPr>
            <a:lstStyle/>
            <a:p>
              <a:pPr algn="ctr" defTabSz="1201420">
                <a:defRPr/>
              </a:pPr>
              <a:r>
                <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申请</a:t>
              </a:r>
              <a:endPar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2" name="任意多边形 55"/>
            <p:cNvSpPr/>
            <p:nvPr/>
          </p:nvSpPr>
          <p:spPr>
            <a:xfrm rot="5400000">
              <a:off x="3291" y="2692"/>
              <a:ext cx="857" cy="2982"/>
            </a:xfrm>
            <a:custGeom>
              <a:avLst/>
              <a:gdLst>
                <a:gd name="connsiteX0" fmla="*/ 0 w 834190"/>
                <a:gd name="connsiteY0" fmla="*/ 2699353 h 2838387"/>
                <a:gd name="connsiteX1" fmla="*/ 0 w 834190"/>
                <a:gd name="connsiteY1" fmla="*/ 201356 h 2838387"/>
                <a:gd name="connsiteX2" fmla="*/ 300309 w 834190"/>
                <a:gd name="connsiteY2" fmla="*/ 201356 h 2838387"/>
                <a:gd name="connsiteX3" fmla="*/ 417096 w 834190"/>
                <a:gd name="connsiteY3" fmla="*/ 0 h 2838387"/>
                <a:gd name="connsiteX4" fmla="*/ 533882 w 834190"/>
                <a:gd name="connsiteY4" fmla="*/ 201356 h 2838387"/>
                <a:gd name="connsiteX5" fmla="*/ 834190 w 834190"/>
                <a:gd name="connsiteY5" fmla="*/ 201356 h 2838387"/>
                <a:gd name="connsiteX6" fmla="*/ 834190 w 834190"/>
                <a:gd name="connsiteY6" fmla="*/ 2699353 h 2838387"/>
                <a:gd name="connsiteX7" fmla="*/ 695156 w 834190"/>
                <a:gd name="connsiteY7" fmla="*/ 2838387 h 2838387"/>
                <a:gd name="connsiteX8" fmla="*/ 139034 w 834190"/>
                <a:gd name="connsiteY8" fmla="*/ 2838387 h 2838387"/>
                <a:gd name="connsiteX9" fmla="*/ 0 w 834190"/>
                <a:gd name="connsiteY9" fmla="*/ 2699353 h 283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190" h="2838387">
                  <a:moveTo>
                    <a:pt x="0" y="2699353"/>
                  </a:moveTo>
                  <a:lnTo>
                    <a:pt x="0" y="201356"/>
                  </a:lnTo>
                  <a:lnTo>
                    <a:pt x="300309" y="201356"/>
                  </a:lnTo>
                  <a:lnTo>
                    <a:pt x="417096" y="0"/>
                  </a:lnTo>
                  <a:lnTo>
                    <a:pt x="533882" y="201356"/>
                  </a:lnTo>
                  <a:lnTo>
                    <a:pt x="834190" y="201356"/>
                  </a:lnTo>
                  <a:lnTo>
                    <a:pt x="834190" y="2699353"/>
                  </a:lnTo>
                  <a:cubicBezTo>
                    <a:pt x="834190" y="2776139"/>
                    <a:pt x="771942" y="2838387"/>
                    <a:pt x="695156" y="2838387"/>
                  </a:cubicBezTo>
                  <a:lnTo>
                    <a:pt x="139034" y="2838387"/>
                  </a:lnTo>
                  <a:cubicBezTo>
                    <a:pt x="62248" y="2838387"/>
                    <a:pt x="0" y="2776139"/>
                    <a:pt x="0" y="2699353"/>
                  </a:cubicBezTo>
                  <a:close/>
                </a:path>
              </a:pathLst>
            </a:custGeom>
            <a:solidFill>
              <a:schemeClr val="accent1"/>
            </a:solidFill>
            <a:ln w="25400">
              <a:solidFill>
                <a:schemeClr val="bg1"/>
              </a:solidFill>
            </a:ln>
            <a:effectLst>
              <a:outerShdw blurRad="254000" dist="1143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0140" tIns="60070" rIns="120140" bIns="60070" numCol="1" spcCol="0" rtlCol="0" fromWordArt="0" anchor="ctr" anchorCtr="0" forceAA="0" compatLnSpc="1">
              <a:noAutofit/>
            </a:bodyPr>
            <a:lstStyle/>
            <a:p>
              <a:pPr algn="ctr"/>
              <a:endParaRPr lang="en-US" sz="3155" dirty="0">
                <a:solidFill>
                  <a:srgbClr val="FEFABC"/>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3" name="TextBox 47"/>
            <p:cNvSpPr txBox="1"/>
            <p:nvPr/>
          </p:nvSpPr>
          <p:spPr>
            <a:xfrm>
              <a:off x="2585" y="3870"/>
              <a:ext cx="1888" cy="628"/>
            </a:xfrm>
            <a:prstGeom prst="rect">
              <a:avLst/>
            </a:prstGeom>
            <a:noFill/>
          </p:spPr>
          <p:txBody>
            <a:bodyPr wrap="none" rtlCol="0">
              <a:spAutoFit/>
            </a:bodyPr>
            <a:lstStyle/>
            <a:p>
              <a:pPr algn="ctr" defTabSz="1201420">
                <a:defRPr/>
              </a:pPr>
              <a:r>
                <a:rPr lang="en-US" altLang="zh-CN" sz="2000" b="1">
                  <a:solidFill>
                    <a:schemeClr val="bg1"/>
                  </a:solidFill>
                  <a:sym typeface="+mn-ea"/>
                </a:rPr>
                <a:t>发布通知</a:t>
              </a:r>
              <a:endParaRPr lang="en-US" altLang="zh-CN" sz="2000" b="1" kern="0" dirty="0">
                <a:solidFill>
                  <a:schemeClr val="bg1"/>
                </a:solidFill>
                <a:latin typeface="Source Han Sans SC" panose="020B0500000000000000" pitchFamily="34" charset="-122"/>
                <a:ea typeface="Source Han Sans SC" panose="020B0500000000000000" pitchFamily="34" charset="-122"/>
                <a:sym typeface="+mn-ea"/>
              </a:endParaRPr>
            </a:p>
          </p:txBody>
        </p:sp>
        <p:sp>
          <p:nvSpPr>
            <p:cNvPr id="33" name="TextBox 7"/>
            <p:cNvSpPr txBox="1"/>
            <p:nvPr/>
          </p:nvSpPr>
          <p:spPr>
            <a:xfrm>
              <a:off x="13828" y="3870"/>
              <a:ext cx="1896" cy="628"/>
            </a:xfrm>
            <a:prstGeom prst="rect">
              <a:avLst/>
            </a:prstGeom>
            <a:noFill/>
          </p:spPr>
          <p:txBody>
            <a:bodyPr wrap="none" rtlCol="0">
              <a:spAutoFit/>
            </a:bodyPr>
            <a:p>
              <a:pPr algn="ctr" defTabSz="1201420">
                <a:defRPr/>
              </a:pPr>
              <a:r>
                <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rPr>
                <a:t>奖励发放</a:t>
              </a:r>
              <a:endParaRPr lang="zh-CN" altLang="en-US" sz="2000" b="1" kern="0">
                <a:solidFill>
                  <a:schemeClr val="bg1"/>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4" name="Isosceles Triangle 1"/>
            <p:cNvSpPr/>
            <p:nvPr/>
          </p:nvSpPr>
          <p:spPr>
            <a:xfrm rot="10800000">
              <a:off x="11849" y="4712"/>
              <a:ext cx="403" cy="270"/>
            </a:xfrm>
            <a:prstGeom prst="triangle">
              <a:avLst/>
            </a:prstGeom>
            <a:solidFill>
              <a:schemeClr val="accent2"/>
            </a:solidFill>
            <a:ln w="12700" cap="flat" cmpd="sng" algn="ctr">
              <a:noFill/>
              <a:prstDash val="solid"/>
              <a:miter lim="800000"/>
            </a:ln>
            <a:effectLst/>
          </p:spPr>
          <p:txBody>
            <a:bodyPr rtlCol="0" anchor="ctr"/>
            <a:p>
              <a:pPr algn="ctr" defTabSz="1201420">
                <a:defRPr/>
              </a:pPr>
              <a:endParaRPr lang="en-US" sz="2365" kern="0">
                <a:solidFill>
                  <a:prstClr val="white"/>
                </a:solidFill>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35" name="文本框 34"/>
            <p:cNvSpPr txBox="1"/>
            <p:nvPr/>
          </p:nvSpPr>
          <p:spPr>
            <a:xfrm>
              <a:off x="1747" y="2020"/>
              <a:ext cx="4213" cy="1161"/>
            </a:xfrm>
            <a:prstGeom prst="rect">
              <a:avLst/>
            </a:prstGeom>
            <a:noFill/>
          </p:spPr>
          <p:txBody>
            <a:bodyPr wrap="square" rtlCol="0">
              <a:spAutoFit/>
            </a:bodyPr>
            <a:p>
              <a:pPr algn="l"/>
              <a:r>
                <a:rPr lang="en-US" altLang="zh-CN" sz="1400" b="1"/>
                <a:t>柳东新区</a:t>
              </a:r>
              <a:r>
                <a:rPr lang="zh-CN" altLang="en-US" sz="1400" b="1"/>
                <a:t>人社局</a:t>
              </a:r>
              <a:r>
                <a:rPr lang="en-US" altLang="zh-CN" sz="1400" b="1"/>
                <a:t>每年择期公开发布通知，通知包括受理时间、需要提交的材料等</a:t>
              </a:r>
              <a:endParaRPr lang="en-US" altLang="zh-CN" sz="1400" b="1"/>
            </a:p>
          </p:txBody>
        </p:sp>
        <p:sp>
          <p:nvSpPr>
            <p:cNvPr id="36" name="文本框 35"/>
            <p:cNvSpPr txBox="1"/>
            <p:nvPr/>
          </p:nvSpPr>
          <p:spPr>
            <a:xfrm>
              <a:off x="3180" y="5169"/>
              <a:ext cx="5656" cy="1501"/>
            </a:xfrm>
            <a:prstGeom prst="rect">
              <a:avLst/>
            </a:prstGeom>
            <a:noFill/>
          </p:spPr>
          <p:txBody>
            <a:bodyPr wrap="square" rtlCol="0">
              <a:spAutoFit/>
            </a:bodyPr>
            <a:p>
              <a:pPr algn="l"/>
              <a:r>
                <a:rPr lang="en-US" altLang="zh-CN" sz="1400" b="1"/>
                <a:t>柳东新区政校企联盟成员</a:t>
              </a:r>
              <a:r>
                <a:rPr lang="zh-CN" altLang="en-US" sz="1400" b="1"/>
                <a:t>单位</a:t>
              </a:r>
              <a:r>
                <a:rPr lang="en-US" altLang="zh-CN" sz="1400" b="1"/>
                <a:t>按照通知要求准备申请材料，</a:t>
              </a:r>
              <a:r>
                <a:rPr lang="zh-CN" sz="1400" b="1"/>
                <a:t>并登陆柳东人才网</a:t>
              </a:r>
              <a:r>
                <a:rPr lang="zh-CN" sz="1400" b="1">
                  <a:solidFill>
                    <a:srgbClr val="FF0000"/>
                  </a:solidFill>
                </a:rPr>
                <a:t>柳东新区政校企联盟线上交互服务平台系统</a:t>
              </a:r>
              <a:r>
                <a:rPr lang="zh-CN" sz="1400" b="1">
                  <a:solidFill>
                    <a:schemeClr val="tx1"/>
                  </a:solidFill>
                </a:rPr>
                <a:t>自主</a:t>
              </a:r>
              <a:r>
                <a:rPr lang="zh-CN" sz="1400" b="1"/>
                <a:t>申报，无需现场提交申报材料</a:t>
              </a:r>
              <a:endParaRPr lang="zh-CN" sz="1400" b="1"/>
            </a:p>
          </p:txBody>
        </p:sp>
        <p:sp>
          <p:nvSpPr>
            <p:cNvPr id="37" name="文本框 36"/>
            <p:cNvSpPr txBox="1"/>
            <p:nvPr/>
          </p:nvSpPr>
          <p:spPr>
            <a:xfrm>
              <a:off x="7107" y="1918"/>
              <a:ext cx="4549" cy="1161"/>
            </a:xfrm>
            <a:prstGeom prst="rect">
              <a:avLst/>
            </a:prstGeom>
            <a:noFill/>
          </p:spPr>
          <p:txBody>
            <a:bodyPr wrap="square" rtlCol="0">
              <a:spAutoFit/>
            </a:bodyPr>
            <a:p>
              <a:pPr algn="l"/>
              <a:r>
                <a:rPr lang="zh-CN" altLang="en-US" sz="1400" b="1"/>
                <a:t>申报材料由</a:t>
              </a:r>
              <a:r>
                <a:rPr lang="en-US" altLang="zh-CN" sz="1400" b="1"/>
                <a:t>柳东新区</a:t>
              </a:r>
              <a:r>
                <a:rPr lang="zh-CN" altLang="en-US" sz="1400" b="1"/>
                <a:t>人社局</a:t>
              </a:r>
              <a:r>
                <a:rPr lang="zh-CN" altLang="en-US" sz="1400" b="1"/>
                <a:t>线上审核、</a:t>
              </a:r>
              <a:r>
                <a:rPr lang="zh-CN" sz="1400" b="1"/>
                <a:t>柳东新区人才工作领导小组审议和柳东新区管委会审批</a:t>
              </a:r>
              <a:r>
                <a:rPr lang="en-US" altLang="zh-CN" sz="1400" b="1"/>
                <a:t>。</a:t>
              </a:r>
              <a:endParaRPr lang="en-US" altLang="zh-CN" sz="1400" b="1"/>
            </a:p>
          </p:txBody>
        </p:sp>
        <p:sp>
          <p:nvSpPr>
            <p:cNvPr id="38" name="文本框 37"/>
            <p:cNvSpPr txBox="1"/>
            <p:nvPr/>
          </p:nvSpPr>
          <p:spPr>
            <a:xfrm>
              <a:off x="10430" y="5169"/>
              <a:ext cx="3437" cy="1161"/>
            </a:xfrm>
            <a:prstGeom prst="rect">
              <a:avLst/>
            </a:prstGeom>
            <a:noFill/>
          </p:spPr>
          <p:txBody>
            <a:bodyPr wrap="square" rtlCol="0">
              <a:spAutoFit/>
            </a:bodyPr>
            <a:p>
              <a:pPr algn="l"/>
              <a:r>
                <a:rPr lang="en-US" altLang="zh-CN" sz="1400" b="1"/>
                <a:t>在柳东新区管委会网站上公示奖励名单及奖励内容，公示期为5个工作日。</a:t>
              </a:r>
              <a:endParaRPr lang="en-US" altLang="zh-CN" sz="1400" b="1"/>
            </a:p>
          </p:txBody>
        </p:sp>
        <p:sp>
          <p:nvSpPr>
            <p:cNvPr id="39" name="文本框 38"/>
            <p:cNvSpPr txBox="1"/>
            <p:nvPr/>
          </p:nvSpPr>
          <p:spPr>
            <a:xfrm>
              <a:off x="13258" y="2500"/>
              <a:ext cx="3437" cy="483"/>
            </a:xfrm>
            <a:prstGeom prst="rect">
              <a:avLst/>
            </a:prstGeom>
            <a:noFill/>
          </p:spPr>
          <p:txBody>
            <a:bodyPr wrap="square" rtlCol="0">
              <a:spAutoFit/>
            </a:bodyPr>
            <a:p>
              <a:pPr algn="l"/>
              <a:r>
                <a:rPr lang="zh-CN" altLang="en-US" sz="1400" b="1">
                  <a:sym typeface="+mn-ea"/>
                </a:rPr>
                <a:t>按政策要求兑现奖励</a:t>
              </a:r>
              <a:endParaRPr lang="zh-CN" altLang="en-US" sz="1400" b="1">
                <a:sym typeface="+mn-ea"/>
              </a:endParaRPr>
            </a:p>
          </p:txBody>
        </p:sp>
      </p:grpSp>
      <p:sp>
        <p:nvSpPr>
          <p:cNvPr id="40" name="圆角矩形 39"/>
          <p:cNvSpPr/>
          <p:nvPr/>
        </p:nvSpPr>
        <p:spPr>
          <a:xfrm>
            <a:off x="1203960" y="4676775"/>
            <a:ext cx="9626600" cy="15576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solidFill>
                <a:schemeClr val="tx1">
                  <a:lumMod val="75000"/>
                  <a:lumOff val="25000"/>
                </a:schemeClr>
              </a:solidFill>
            </a:endParaRPr>
          </a:p>
        </p:txBody>
      </p:sp>
      <p:sp>
        <p:nvSpPr>
          <p:cNvPr id="41" name="文本框 40"/>
          <p:cNvSpPr txBox="1"/>
          <p:nvPr/>
        </p:nvSpPr>
        <p:spPr>
          <a:xfrm>
            <a:off x="2036445" y="4825365"/>
            <a:ext cx="8581390" cy="1198880"/>
          </a:xfrm>
          <a:prstGeom prst="rect">
            <a:avLst/>
          </a:prstGeom>
          <a:noFill/>
        </p:spPr>
        <p:txBody>
          <a:bodyPr wrap="square" rtlCol="0" anchor="t">
            <a:spAutoFit/>
          </a:bodyPr>
          <a:p>
            <a:pPr>
              <a:lnSpc>
                <a:spcPct val="100000"/>
              </a:lnSpc>
            </a:pPr>
            <a:r>
              <a:rPr lang="en-US" dirty="0">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dirty="0">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奖励采取线上申报的方式，申报单位</a:t>
            </a:r>
            <a:r>
              <a:rPr dirty="0">
                <a:solidFill>
                  <a:srgbClr val="FF0000"/>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登录柳东人才网（www.ldhrd.com）柳东新区政校企联盟线上交互政校企线上平台</a:t>
            </a:r>
            <a:r>
              <a:rPr dirty="0">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填写相应的申报表，打印纸质版报本单位负责人审核。经申报单位负责人审核同意后签字、盖章确认，附所需材料原件扫描成PDF文件上传至柳东新区政校企联盟线上交互政校企线上平台进行系统后台审核。</a:t>
            </a:r>
            <a:endParaRPr dirty="0">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grpSp>
        <p:nvGrpSpPr>
          <p:cNvPr id="48" name="组合 47"/>
          <p:cNvGrpSpPr/>
          <p:nvPr/>
        </p:nvGrpSpPr>
        <p:grpSpPr>
          <a:xfrm>
            <a:off x="1415564" y="4676775"/>
            <a:ext cx="568811" cy="1496060"/>
            <a:chOff x="1082" y="6969"/>
            <a:chExt cx="846" cy="2566"/>
          </a:xfrm>
          <a:solidFill>
            <a:schemeClr val="bg1"/>
          </a:solidFill>
        </p:grpSpPr>
        <p:sp>
          <p:nvSpPr>
            <p:cNvPr id="46" name="椭圆 45"/>
            <p:cNvSpPr/>
            <p:nvPr/>
          </p:nvSpPr>
          <p:spPr>
            <a:xfrm>
              <a:off x="1082" y="6969"/>
              <a:ext cx="846" cy="2566"/>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1183" y="7343"/>
              <a:ext cx="684" cy="1818"/>
            </a:xfrm>
            <a:prstGeom prst="rect">
              <a:avLst/>
            </a:prstGeom>
            <a:noFill/>
            <a:ln w="28575">
              <a:noFill/>
            </a:ln>
            <a:extLst>
              <a:ext uri="{909E8E84-426E-40DD-AFC4-6F175D3DCCD1}">
                <a14:hiddenFill xmlns:a14="http://schemas.microsoft.com/office/drawing/2010/main">
                  <a:grpFill/>
                </a14:hiddenFill>
              </a:ext>
            </a:extLst>
          </p:spPr>
          <p:txBody>
            <a:bodyPr vert="eaVert" wrap="square" rtlCol="0">
              <a:spAutoFit/>
            </a:bodyPr>
            <a:p>
              <a:r>
                <a:rPr lang="zh-CN" altLang="en-US" b="1"/>
                <a:t>申报方式</a:t>
              </a:r>
              <a:endParaRPr lang="zh-CN" altLang="en-US" b="1"/>
            </a:p>
          </p:txBody>
        </p:sp>
      </p:grpSp>
      <p:sp>
        <p:nvSpPr>
          <p:cNvPr id="14" name="动作按钮: 上一张 13">
            <a:hlinkClick r:id="rId1" action="ppaction://hlinksldjump"/>
          </p:cNvPr>
          <p:cNvSpPr/>
          <p:nvPr/>
        </p:nvSpPr>
        <p:spPr>
          <a:xfrm>
            <a:off x="11442065" y="6024245"/>
            <a:ext cx="579120" cy="537845"/>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43061" y="3517666"/>
            <a:ext cx="105878" cy="1121878"/>
            <a:chOff x="6043061" y="2752825"/>
            <a:chExt cx="105878" cy="1121878"/>
          </a:xfrm>
        </p:grpSpPr>
        <p:sp>
          <p:nvSpPr>
            <p:cNvPr id="3" name="椭圆 2"/>
            <p:cNvSpPr/>
            <p:nvPr/>
          </p:nvSpPr>
          <p:spPr>
            <a:xfrm>
              <a:off x="6043061" y="2752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4" name="椭圆 3"/>
            <p:cNvSpPr/>
            <p:nvPr/>
          </p:nvSpPr>
          <p:spPr>
            <a:xfrm>
              <a:off x="6043061" y="3260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5" name="椭圆 4"/>
            <p:cNvSpPr/>
            <p:nvPr/>
          </p:nvSpPr>
          <p:spPr>
            <a:xfrm>
              <a:off x="6043061" y="3768825"/>
              <a:ext cx="105878" cy="10587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grpSp>
      <p:sp>
        <p:nvSpPr>
          <p:cNvPr id="11" name="PA-矩形 1"/>
          <p:cNvSpPr/>
          <p:nvPr>
            <p:custDataLst>
              <p:tags r:id="rId1"/>
            </p:custDataLst>
          </p:nvPr>
        </p:nvSpPr>
        <p:spPr>
          <a:xfrm>
            <a:off x="0" y="2458720"/>
            <a:ext cx="1530350" cy="3648075"/>
          </a:xfrm>
          <a:prstGeom prst="rect">
            <a:avLst/>
          </a:prstGeom>
          <a:solidFill>
            <a:schemeClr val="accent1"/>
          </a:solidFill>
          <a:ln>
            <a:noFill/>
          </a:ln>
          <a:effectLst>
            <a:outerShdw blurRad="711200" sx="99000" sy="99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16" name="PA-矩形 3"/>
          <p:cNvSpPr/>
          <p:nvPr>
            <p:custDataLst>
              <p:tags r:id="rId2"/>
            </p:custDataLst>
          </p:nvPr>
        </p:nvSpPr>
        <p:spPr>
          <a:xfrm>
            <a:off x="10659745" y="2459990"/>
            <a:ext cx="1532255" cy="3648075"/>
          </a:xfrm>
          <a:prstGeom prst="rect">
            <a:avLst/>
          </a:prstGeom>
          <a:solidFill>
            <a:schemeClr val="accent2"/>
          </a:solidFill>
          <a:ln>
            <a:noFill/>
          </a:ln>
          <a:effectLst>
            <a:outerShdw blurRad="711200" sx="99000" sy="99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SC" panose="020B0500000000000000" pitchFamily="34" charset="-122"/>
              <a:ea typeface="Source Han Sans SC" panose="020B0500000000000000" pitchFamily="34" charset="-122"/>
              <a:sym typeface="Source Han Sans SC" panose="020B0500000000000000" pitchFamily="34" charset="-122"/>
            </a:endParaRPr>
          </a:p>
        </p:txBody>
      </p:sp>
      <p:sp>
        <p:nvSpPr>
          <p:cNvPr id="74" name="文本框 73"/>
          <p:cNvSpPr txBox="1"/>
          <p:nvPr/>
        </p:nvSpPr>
        <p:spPr>
          <a:xfrm>
            <a:off x="1198245" y="634365"/>
            <a:ext cx="5402580" cy="583565"/>
          </a:xfrm>
          <a:prstGeom prst="rect">
            <a:avLst/>
          </a:prstGeom>
          <a:noFill/>
        </p:spPr>
        <p:txBody>
          <a:bodyPr wrap="square" rtlCol="0">
            <a:spAutoFit/>
          </a:bodyPr>
          <a:p>
            <a:r>
              <a:rPr lang="zh-CN" altLang="en-US" sz="3200" b="1" dirty="0">
                <a:solidFill>
                  <a:srgbClr val="0070C0"/>
                </a:solidFill>
                <a:sym typeface="+mn-ea"/>
              </a:rPr>
              <a:t>企业端操作指南</a:t>
            </a:r>
            <a:endParaRPr lang="zh-CN" altLang="en-US" sz="3200" b="1" noProof="0" dirty="0">
              <a:ln>
                <a:noFill/>
              </a:ln>
              <a:solidFill>
                <a:srgbClr val="0070C0"/>
              </a:solidFill>
              <a:effectLst/>
              <a:uLnTx/>
              <a:uFillTx/>
              <a:latin typeface="Arial" panose="020B0604020202020204"/>
              <a:ea typeface="微软雅黑" panose="020B0503020204020204" charset="-122"/>
              <a:sym typeface="+mn-ea"/>
            </a:endParaRPr>
          </a:p>
        </p:txBody>
      </p:sp>
      <p:grpSp>
        <p:nvGrpSpPr>
          <p:cNvPr id="77" name="组合 76"/>
          <p:cNvGrpSpPr/>
          <p:nvPr/>
        </p:nvGrpSpPr>
        <p:grpSpPr>
          <a:xfrm>
            <a:off x="658495" y="717550"/>
            <a:ext cx="467360" cy="416560"/>
            <a:chOff x="668" y="1000"/>
            <a:chExt cx="1075" cy="956"/>
          </a:xfrm>
        </p:grpSpPr>
        <p:sp>
          <p:nvSpPr>
            <p:cNvPr id="75" name="任意多边形 74"/>
            <p:cNvSpPr/>
            <p:nvPr/>
          </p:nvSpPr>
          <p:spPr>
            <a:xfrm>
              <a:off x="668"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任意多边形 75"/>
            <p:cNvSpPr/>
            <p:nvPr/>
          </p:nvSpPr>
          <p:spPr>
            <a:xfrm>
              <a:off x="991" y="1000"/>
              <a:ext cx="753" cy="957"/>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1" name="图片 20" descr="C:\Users\Administrator\Desktop\0b96ffa577be41d646dd605febce23b.png0b96ffa577be41d646dd605febce23b"/>
          <p:cNvPicPr>
            <a:picLocks noChangeAspect="1"/>
          </p:cNvPicPr>
          <p:nvPr/>
        </p:nvPicPr>
        <p:blipFill>
          <a:blip r:embed="rId3"/>
          <a:srcRect/>
          <a:stretch>
            <a:fillRect/>
          </a:stretch>
        </p:blipFill>
        <p:spPr>
          <a:xfrm>
            <a:off x="521335" y="2096135"/>
            <a:ext cx="5323205" cy="4375150"/>
          </a:xfrm>
          <a:prstGeom prst="rect">
            <a:avLst/>
          </a:prstGeom>
          <a:effectLst>
            <a:outerShdw blurRad="50800" dist="38100" dir="5400000" algn="t" rotWithShape="0">
              <a:prstClr val="black">
                <a:alpha val="40000"/>
              </a:prstClr>
            </a:outerShdw>
            <a:softEdge rad="12700"/>
          </a:effectLst>
        </p:spPr>
      </p:pic>
      <p:pic>
        <p:nvPicPr>
          <p:cNvPr id="22" name="图片 21" descr="C:\Users\Administrator\Desktop\29e1741cf16674191016b6384c6a1fa.png29e1741cf16674191016b6384c6a1fa"/>
          <p:cNvPicPr>
            <a:picLocks noChangeAspect="1"/>
          </p:cNvPicPr>
          <p:nvPr/>
        </p:nvPicPr>
        <p:blipFill>
          <a:blip r:embed="rId4"/>
          <a:srcRect b="973"/>
          <a:stretch>
            <a:fillRect/>
          </a:stretch>
        </p:blipFill>
        <p:spPr>
          <a:xfrm>
            <a:off x="6370955" y="2096135"/>
            <a:ext cx="5374005" cy="4373880"/>
          </a:xfrm>
          <a:prstGeom prst="rect">
            <a:avLst/>
          </a:prstGeom>
          <a:effectLst>
            <a:outerShdw blurRad="50800" dist="38100" dir="5400000" algn="t" rotWithShape="0">
              <a:prstClr val="black">
                <a:alpha val="40000"/>
              </a:prstClr>
            </a:outerShdw>
            <a:softEdge rad="12700"/>
          </a:effectLst>
        </p:spPr>
      </p:pic>
      <p:sp>
        <p:nvSpPr>
          <p:cNvPr id="6" name="文本框 5"/>
          <p:cNvSpPr txBox="1"/>
          <p:nvPr/>
        </p:nvSpPr>
        <p:spPr>
          <a:xfrm>
            <a:off x="521335" y="1457325"/>
            <a:ext cx="11320145" cy="460375"/>
          </a:xfrm>
          <a:prstGeom prst="rect">
            <a:avLst/>
          </a:prstGeom>
          <a:noFill/>
        </p:spPr>
        <p:txBody>
          <a:bodyPr wrap="square" rtlCol="0">
            <a:spAutoFit/>
          </a:bodyPr>
          <a:p>
            <a:r>
              <a:rPr lang="zh-CN" altLang="en-US" sz="2400" b="1"/>
              <a:t>一、登录企业账号：政校企联盟平台首页企业登录</a:t>
            </a:r>
            <a:endParaRPr lang="zh-CN" altLang="en-US" b="1"/>
          </a:p>
        </p:txBody>
      </p:sp>
      <p:sp>
        <p:nvSpPr>
          <p:cNvPr id="7" name="动作按钮: 上一张 6">
            <a:hlinkClick r:id="rId5" action="ppaction://hlinksldjump"/>
          </p:cNvPr>
          <p:cNvSpPr/>
          <p:nvPr/>
        </p:nvSpPr>
        <p:spPr>
          <a:xfrm>
            <a:off x="11552555" y="6158230"/>
            <a:ext cx="572135" cy="504825"/>
          </a:xfrm>
          <a:prstGeom prst="actionButtonRetur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r"/>
      </p:transition>
    </mc:Choice>
    <mc:Fallback>
      <p:transition>
        <p:push dir="r"/>
      </p:transition>
    </mc:Fallback>
  </mc:AlternateContent>
  <p:timing>
    <p:tnLst>
      <p:par>
        <p:cTn id="1" dur="indefinite" restart="never" nodeType="tmRoot"/>
      </p:par>
    </p:tnLst>
  </p:timing>
</p:sld>
</file>

<file path=ppt/tags/tag1.xml><?xml version="1.0" encoding="utf-8"?>
<p:tagLst xmlns:p="http://schemas.openxmlformats.org/presentationml/2006/main">
  <p:tag name="PA" val="v5.1.1"/>
</p:tagLst>
</file>

<file path=ppt/tags/tag10.xml><?xml version="1.0" encoding="utf-8"?>
<p:tagLst xmlns:p="http://schemas.openxmlformats.org/presentationml/2006/main">
  <p:tag name="PA" val="v5.1.2"/>
</p:tagLst>
</file>

<file path=ppt/tags/tag11.xml><?xml version="1.0" encoding="utf-8"?>
<p:tagLst xmlns:p="http://schemas.openxmlformats.org/presentationml/2006/main">
  <p:tag name="PA" val="v5.1.2"/>
</p:tagLst>
</file>

<file path=ppt/tags/tag12.xml><?xml version="1.0" encoding="utf-8"?>
<p:tagLst xmlns:p="http://schemas.openxmlformats.org/presentationml/2006/main">
  <p:tag name="PA" val="v5.1.2"/>
</p:tagLst>
</file>

<file path=ppt/tags/tag13.xml><?xml version="1.0" encoding="utf-8"?>
<p:tagLst xmlns:p="http://schemas.openxmlformats.org/presentationml/2006/main">
  <p:tag name="PA" val="v5.1.2"/>
</p:tagLst>
</file>

<file path=ppt/tags/tag14.xml><?xml version="1.0" encoding="utf-8"?>
<p:tagLst xmlns:p="http://schemas.openxmlformats.org/presentationml/2006/main">
  <p:tag name="PA" val="v5.1.2"/>
</p:tagLst>
</file>

<file path=ppt/tags/tag15.xml><?xml version="1.0" encoding="utf-8"?>
<p:tagLst xmlns:p="http://schemas.openxmlformats.org/presentationml/2006/main">
  <p:tag name="PA" val="v5.1.2"/>
</p:tagLst>
</file>

<file path=ppt/tags/tag16.xml><?xml version="1.0" encoding="utf-8"?>
<p:tagLst xmlns:p="http://schemas.openxmlformats.org/presentationml/2006/main">
  <p:tag name="PA" val="v5.1.1"/>
</p:tagLst>
</file>

<file path=ppt/tags/tag17.xml><?xml version="1.0" encoding="utf-8"?>
<p:tagLst xmlns:p="http://schemas.openxmlformats.org/presentationml/2006/main">
  <p:tag name="PA" val="v5.1.2"/>
</p:tagLst>
</file>

<file path=ppt/tags/tag18.xml><?xml version="1.0" encoding="utf-8"?>
<p:tagLst xmlns:p="http://schemas.openxmlformats.org/presentationml/2006/main">
  <p:tag name="PA" val="v5.1.1"/>
</p:tagLst>
</file>

<file path=ppt/tags/tag19.xml><?xml version="1.0" encoding="utf-8"?>
<p:tagLst xmlns:p="http://schemas.openxmlformats.org/presentationml/2006/main">
  <p:tag name="PA" val="v5.1.1"/>
</p:tagLst>
</file>

<file path=ppt/tags/tag2.xml><?xml version="1.0" encoding="utf-8"?>
<p:tagLst xmlns:p="http://schemas.openxmlformats.org/presentationml/2006/main">
  <p:tag name="PA" val="v5.1.1"/>
</p:tagLst>
</file>

<file path=ppt/tags/tag20.xml><?xml version="1.0" encoding="utf-8"?>
<p:tagLst xmlns:p="http://schemas.openxmlformats.org/presentationml/2006/main">
  <p:tag name="PA" val="v5.1.1"/>
</p:tagLst>
</file>

<file path=ppt/tags/tag21.xml><?xml version="1.0" encoding="utf-8"?>
<p:tagLst xmlns:p="http://schemas.openxmlformats.org/presentationml/2006/main">
  <p:tag name="PA" val="v5.1.1"/>
</p:tagLst>
</file>

<file path=ppt/tags/tag22.xml><?xml version="1.0" encoding="utf-8"?>
<p:tagLst xmlns:p="http://schemas.openxmlformats.org/presentationml/2006/main">
  <p:tag name="COMMONDATA" val="eyJoZGlkIjoiZTU0MGNkNjU5NTFhYjk5M2ZlOGI1ZWQ3MDJhOTlkY2MifQ=="/>
</p:tagLst>
</file>

<file path=ppt/tags/tag3.xml><?xml version="1.0" encoding="utf-8"?>
<p:tagLst xmlns:p="http://schemas.openxmlformats.org/presentationml/2006/main">
  <p:tag name="PA" val="v5.2.2"/>
</p:tagLst>
</file>

<file path=ppt/tags/tag4.xml><?xml version="1.0" encoding="utf-8"?>
<p:tagLst xmlns:p="http://schemas.openxmlformats.org/presentationml/2006/main">
  <p:tag name="PA" val="v5.2.2"/>
</p:tagLst>
</file>

<file path=ppt/tags/tag5.xml><?xml version="1.0" encoding="utf-8"?>
<p:tagLst xmlns:p="http://schemas.openxmlformats.org/presentationml/2006/main">
  <p:tag name="PA" val="v5.2.2"/>
</p:tagLst>
</file>

<file path=ppt/tags/tag6.xml><?xml version="1.0" encoding="utf-8"?>
<p:tagLst xmlns:p="http://schemas.openxmlformats.org/presentationml/2006/main">
  <p:tag name="PA" val="v5.2.2"/>
</p:tagLst>
</file>

<file path=ppt/tags/tag7.xml><?xml version="1.0" encoding="utf-8"?>
<p:tagLst xmlns:p="http://schemas.openxmlformats.org/presentationml/2006/main">
  <p:tag name="PA" val="v5.2.2"/>
</p:tagLst>
</file>

<file path=ppt/tags/tag8.xml><?xml version="1.0" encoding="utf-8"?>
<p:tagLst xmlns:p="http://schemas.openxmlformats.org/presentationml/2006/main">
  <p:tag name="PA" val="v5.1.0"/>
</p:tagLst>
</file>

<file path=ppt/tags/tag9.xml><?xml version="1.0" encoding="utf-8"?>
<p:tagLst xmlns:p="http://schemas.openxmlformats.org/presentationml/2006/main">
  <p:tag name="PA" val="v5.1.2"/>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124DA6"/>
      </a:accent1>
      <a:accent2>
        <a:srgbClr val="3DA8F3"/>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124DA6"/>
      </a:accent1>
      <a:accent2>
        <a:srgbClr val="3DA8F3"/>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124DA6"/>
      </a:accent1>
      <a:accent2>
        <a:srgbClr val="3DA8F3"/>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underline="false"/>
      </a:ext>
    </a:extLst>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2241</Words>
  <Application>WPS 演示</Application>
  <PresentationFormat>宽屏</PresentationFormat>
  <Paragraphs>210</Paragraphs>
  <Slides>21</Slides>
  <Notes>0</Notes>
  <HiddenSlides>0</HiddenSlides>
  <MMClips>1</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21</vt:i4>
      </vt:variant>
    </vt:vector>
  </HeadingPairs>
  <TitlesOfParts>
    <vt:vector size="48" baseType="lpstr">
      <vt:lpstr>Arial</vt:lpstr>
      <vt:lpstr>宋体</vt:lpstr>
      <vt:lpstr>Wingdings</vt:lpstr>
      <vt:lpstr>Source Han Sans SC</vt:lpstr>
      <vt:lpstr>微软雅黑</vt:lpstr>
      <vt:lpstr>方正兰亭中粗黑_GBK</vt:lpstr>
      <vt:lpstr>黑体</vt:lpstr>
      <vt:lpstr>方正兰亭细黑_GBK_M</vt:lpstr>
      <vt:lpstr>方正兰亭准黑_GBK</vt:lpstr>
      <vt:lpstr>Open Sans</vt:lpstr>
      <vt:lpstr>Arial</vt:lpstr>
      <vt:lpstr>Source Han Sans CN Normal</vt:lpstr>
      <vt:lpstr>Yu Gothic UI Semilight</vt:lpstr>
      <vt:lpstr>Calibri</vt:lpstr>
      <vt:lpstr>楷体</vt:lpstr>
      <vt:lpstr>方正公文小标宋</vt:lpstr>
      <vt:lpstr>Comic Sans MS</vt:lpstr>
      <vt:lpstr>等线 Light</vt:lpstr>
      <vt:lpstr>等线</vt:lpstr>
      <vt:lpstr>Segoe Print</vt:lpstr>
      <vt:lpstr>Arial Unicode MS</vt:lpstr>
      <vt:lpstr>思源黑体 CN Heavy</vt:lpstr>
      <vt:lpstr>Gill Sans</vt:lpstr>
      <vt:lpstr>Gill Sans MT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熊</cp:lastModifiedBy>
  <cp:revision>64</cp:revision>
  <dcterms:created xsi:type="dcterms:W3CDTF">2019-05-16T10:16:00Z</dcterms:created>
  <dcterms:modified xsi:type="dcterms:W3CDTF">2022-09-27T02:04:43Z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CA6971E09ED04EFFA707CD25FCDA9EEF</vt:lpwstr>
  </property>
  <property fmtid="{D5CDD505-2E9C-101B-9397-08002B2CF9AE}" pid="3" name="KSOProductBuildVer">
    <vt:lpwstr>2052-11.1.0.12358</vt:lpwstr>
  </property>
</Properties>
</file>